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63" r:id="rId2"/>
    <p:sldId id="600" r:id="rId3"/>
    <p:sldId id="615" r:id="rId4"/>
    <p:sldId id="616" r:id="rId5"/>
    <p:sldId id="618" r:id="rId6"/>
    <p:sldId id="617" r:id="rId7"/>
    <p:sldId id="622" r:id="rId8"/>
    <p:sldId id="619" r:id="rId9"/>
    <p:sldId id="621" r:id="rId10"/>
    <p:sldId id="620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4478"/>
    <a:srgbClr val="B69B48"/>
    <a:srgbClr val="636363"/>
    <a:srgbClr val="9E480E"/>
    <a:srgbClr val="255E91"/>
    <a:srgbClr val="70AD47"/>
    <a:srgbClr val="4472C4"/>
    <a:srgbClr val="FFC000"/>
    <a:srgbClr val="A5A5A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9" autoAdjust="0"/>
    <p:restoredTop sz="96201" autoAdjust="0"/>
  </p:normalViewPr>
  <p:slideViewPr>
    <p:cSldViewPr snapToGrid="0">
      <p:cViewPr varScale="1">
        <p:scale>
          <a:sx n="71" d="100"/>
          <a:sy n="71" d="100"/>
        </p:scale>
        <p:origin x="72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86"/>
    </p:cViewPr>
  </p:sorterViewPr>
  <p:notesViewPr>
    <p:cSldViewPr snapToGrid="0">
      <p:cViewPr>
        <p:scale>
          <a:sx n="150" d="100"/>
          <a:sy n="150" d="100"/>
        </p:scale>
        <p:origin x="-1320" y="9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0DA8A0-ACFD-47B0-BCE4-D64FB4B65C1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CE4FAE-5A71-462A-B45E-416264CC6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52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11DFA-A61C-4C19-8E33-1D8D07DF360F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06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11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09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38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79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88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62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67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87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AFCD-44CE-456E-9F57-FE706ABF7753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0F10-37DC-40D2-8760-522E6DA6A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92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253E-1268-41C7-AEEA-F11E5CFB4F6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F9E5-D0E5-46F5-AE69-77E695080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6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DCE3-58AB-45B1-BAD9-A24359C9896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AAA6-1E56-44FD-84AB-C45D21430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6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AA65-F323-4D9A-9553-7B1D45522A20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D89FE-92E8-4628-B8DA-3A0328B3C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0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FAA5-AB9C-4035-8C39-77E6436FEBC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1F26-0849-4C23-9CB8-0AF93ECED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20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C6AA-CFC7-4E4D-9BCC-6E3E7E5D523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1018-0212-45D6-952B-435999A1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9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961B-B90A-48FB-A8CB-52DA968D6B1F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396A-DE9C-4DD2-95EE-BB58EC0F5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91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E095-5EA6-4422-B9CD-5FA1FA8B1F0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100F-F943-49AF-8891-D6D00CF57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6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EF0E-E059-4073-94E6-12254EC080A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E2210-B408-4EEE-BA6F-46ACE6A9F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object 4"/>
          <p:cNvSpPr>
            <a:spLocks noChangeArrowheads="1"/>
          </p:cNvSpPr>
          <p:nvPr userDrawn="1"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0FCC-F038-4C34-8FAD-E43C59C1009E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8BC-0818-471B-AB97-CF20BE62B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0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8399-8E5D-40F3-B6F0-4E2A48985604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010E-760F-49C3-BE33-18BBEA871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9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2F09E-19C2-42A7-86F8-7BD2D239837B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08F7F2-592D-4C96-94E4-9D870C37B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gapkro.ru/goryachaya-liniya-podderzhki-shkol-po-organizatsii-distantsionnogo-obucheniya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" TargetMode="External"/><Relationship Id="rId13" Type="http://schemas.openxmlformats.org/officeDocument/2006/relationships/hyperlink" Target="https://www.yaklass.ru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fcior.edu.ru/" TargetMode="External"/><Relationship Id="rId12" Type="http://schemas.openxmlformats.org/officeDocument/2006/relationships/hyperlink" Target="http://school-collection.edu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ndow.edu.r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hyperlink" Target="https://uchebnik.mos.ru/" TargetMode="External"/><Relationship Id="rId10" Type="http://schemas.openxmlformats.org/officeDocument/2006/relationships/hyperlink" Target="https://education.yandex.ru/home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mos.ru/city/projects/mesh/teachers/" TargetMode="External"/><Relationship Id="rId14" Type="http://schemas.openxmlformats.org/officeDocument/2006/relationships/hyperlink" Target="https://uch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elducation.ru/market" TargetMode="External"/><Relationship Id="rId4" Type="http://schemas.openxmlformats.org/officeDocument/2006/relationships/hyperlink" Target="http://window.edu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sch.litres.ru/" TargetMode="External"/><Relationship Id="rId4" Type="http://schemas.openxmlformats.org/officeDocument/2006/relationships/hyperlink" Target="http://window.edu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hyperlink" Target="https://rosuchebnik.ru/forms/urok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osuchebnik.ru/uchebnik" TargetMode="External"/><Relationship Id="rId12" Type="http://schemas.openxmlformats.org/officeDocument/2006/relationships/hyperlink" Target="mailto:webinar@prosv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hyperlink" Target="https://rosuchebnik.ru/distant" TargetMode="External"/><Relationship Id="rId5" Type="http://schemas.openxmlformats.org/officeDocument/2006/relationships/hyperlink" Target="https://media.prosv.ru/" TargetMode="External"/><Relationship Id="rId10" Type="http://schemas.openxmlformats.org/officeDocument/2006/relationships/hyperlink" Target="https://catalog.prosv.ru/category/14" TargetMode="External"/><Relationship Id="rId4" Type="http://schemas.openxmlformats.org/officeDocument/2006/relationships/hyperlink" Target="https://digital.prosv.ru/" TargetMode="External"/><Relationship Id="rId9" Type="http://schemas.openxmlformats.org/officeDocument/2006/relationships/hyperlink" Target="mailto:help@rosuchebnik.ru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48540"/>
            <a:ext cx="12192000" cy="164268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ПОМОЩЬ В ОРГАНИЗАЦИИ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ДИСТАНЦИОННОГО ОБУЧЕНИЯ В ШКОЛАХ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ВОЛГОГРАДСКОЙ ОБЛАСТИ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4598" y="785631"/>
            <a:ext cx="9140296" cy="8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КОМИТЕТ ОБРАЗОВАНИЯ, НАУКИ И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МОЛОДЁЖНОЙ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ПОЛИТИКИ ВОЛГОГРАДСКОЙ ОБЛАСТИ</a:t>
            </a:r>
          </a:p>
        </p:txBody>
      </p:sp>
      <p:pic>
        <p:nvPicPr>
          <p:cNvPr id="14339" name="Рисунок 5" descr="gerb_volgogradskoy_oblast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426" y="142842"/>
            <a:ext cx="714210" cy="7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761221" y="6059672"/>
            <a:ext cx="2669557" cy="3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ВОЛГОГРАД,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МЕТОДИЧЕСКАЯ ПОДДЕРЖКА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7586" t="9162" r="48756" b="27003"/>
          <a:stretch/>
        </p:blipFill>
        <p:spPr>
          <a:xfrm>
            <a:off x="362856" y="1166863"/>
            <a:ext cx="8663907" cy="4151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hlinkClick r:id="rId5"/>
          </p:cNvPr>
          <p:cNvSpPr/>
          <p:nvPr/>
        </p:nvSpPr>
        <p:spPr>
          <a:xfrm>
            <a:off x="4408" y="622240"/>
            <a:ext cx="12187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hlinkClick r:id="rId5"/>
              </a:rPr>
              <a:t>http://vgapkro.ru/goryachaya-liniya-podderzhki-shkol-po-organizatsii-distantsionnogo-obucheniya</a:t>
            </a:r>
            <a:r>
              <a:rPr lang="ru-RU" sz="2000" b="1" dirty="0" smtClean="0">
                <a:hlinkClick r:id="rId5"/>
              </a:rPr>
              <a:t>/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1325" y="4272678"/>
            <a:ext cx="5400675" cy="258532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91325" y="4272677"/>
            <a:ext cx="54006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+7 (800) 200-91-85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Центр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реализации государственной образовательной политики и информационных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технологий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(Москва).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Горячая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линия методической поддержки учителей и директоров школ по организации дистанционного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обучения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связи лучшие учителя, методисты и сотрудники федеральных профильных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институтов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СЕМЬ ШАГОВ ДЛЯ ПЕРЕХОДА НА ДИСТАНЦИОННОЕ ОБУЧЕНИЕ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9050" y="586367"/>
            <a:ext cx="121875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риказ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Министерства образования и науки РФ от 23 августа 2017 г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№ 816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9313" y="2340923"/>
            <a:ext cx="3188413" cy="957943"/>
            <a:chOff x="653143" y="1712686"/>
            <a:chExt cx="3352799" cy="95794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90171" y="1899463"/>
              <a:ext cx="28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мониторинг готовности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детей и учителей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399313" y="3437809"/>
            <a:ext cx="3188413" cy="957943"/>
            <a:chOff x="653143" y="1712686"/>
            <a:chExt cx="3352799" cy="95794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90171" y="1776158"/>
              <a:ext cx="281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организация рабочего времени учителя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и учеников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9313" y="4544885"/>
            <a:ext cx="3188413" cy="957943"/>
            <a:chOff x="653143" y="1712686"/>
            <a:chExt cx="3352799" cy="95794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90171" y="1899269"/>
              <a:ext cx="28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личное взаимодействие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учителя и групп учеников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796172" y="2323616"/>
            <a:ext cx="3188413" cy="957943"/>
            <a:chOff x="653143" y="1712686"/>
            <a:chExt cx="3352799" cy="95794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90171" y="1899269"/>
              <a:ext cx="28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обратная связь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с учениками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796173" y="3419939"/>
            <a:ext cx="3188413" cy="957943"/>
            <a:chOff x="653143" y="1712686"/>
            <a:chExt cx="3352799" cy="95794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0171" y="1776157"/>
              <a:ext cx="2815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организация групповых занятий (сотрудничество учеников между собой)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796173" y="4527578"/>
            <a:ext cx="3188413" cy="957943"/>
            <a:chOff x="653143" y="1712686"/>
            <a:chExt cx="3352799" cy="95794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90171" y="1899269"/>
              <a:ext cx="28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активное взаимодействие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с родителями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201965" y="5689411"/>
            <a:ext cx="3188413" cy="957943"/>
            <a:chOff x="653143" y="1712686"/>
            <a:chExt cx="3352799" cy="95794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53143" y="1712686"/>
              <a:ext cx="3352799" cy="9579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90171" y="1899269"/>
              <a:ext cx="281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обучение педагогов </a:t>
              </a:r>
              <a:b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и обмен опытом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3143" y="1729992"/>
              <a:ext cx="827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ru-RU" sz="5400" dirty="0" smtClean="0">
                  <a:solidFill>
                    <a:schemeClr val="accent5">
                      <a:lumMod val="50000"/>
                    </a:schemeClr>
                  </a:solidFill>
                </a:rPr>
                <a:t>7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76" y="2323616"/>
            <a:ext cx="4938188" cy="31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33" y="1509182"/>
            <a:ext cx="7588880" cy="4986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ГИС "ОБРАЗОВАНИЕ ВО"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421020"/>
            <a:ext cx="1218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инструмент для организации дистанционного обучения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раздел "Портфолио проектов"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18682"/>
            <a:ext cx="42624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каждый учитель-предметник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может: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разместить учебные материалы (тексты, аудио, видео материалы для урока)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указать ссылки на цифровые, образовательные ресурсы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провести тестирование знаний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202841"/>
            <a:ext cx="42624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каждый ученик,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которому учитель предметник направил урок: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изучает материал, в том числе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прикрепленным ссылкам на внешних ресурсах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проходит тест, скриншот результата теста размещает на своей странице данного урока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5609332"/>
            <a:ext cx="426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каждый родитель,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которому учитель предметник дал права на "Чтение" урока может контролировать работу своего ребенка.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95974" y="5050971"/>
            <a:ext cx="3707740" cy="144507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95973" y="5157301"/>
            <a:ext cx="3707740" cy="5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Обучающие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вебинары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 15:00 ч.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23-24 марта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2814" y="5838825"/>
            <a:ext cx="3614057" cy="4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Квота подключения - не более двух точек от МР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ГИС "ОБРАЗОВАНИЕ ВО"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470804"/>
            <a:ext cx="1218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организация дистанционного обучения с использованием мультимедийных ресурсов "Новый Диск"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разделы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"Коллекция ресурсов" и "Конструктор уроков"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213" y="1290559"/>
            <a:ext cx="8255741" cy="53880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60484" t="10000" r="500" b="10000"/>
          <a:stretch/>
        </p:blipFill>
        <p:spPr>
          <a:xfrm>
            <a:off x="7890317" y="3419142"/>
            <a:ext cx="4301683" cy="29768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14961" y="2400300"/>
            <a:ext cx="1221581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2371266"/>
            <a:ext cx="38531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Конструктор уроков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(Цифровая школа):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Сконструировать урок из предложенных материалов, в том числе добавить свои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Назначить ученику выполнение урока и тестирование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(результаты тесто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автоматически появляются в электронном дневнике/журнале)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258361"/>
            <a:ext cx="3789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Коллекция ресурсов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содержит материалы для всех уроков по всем предметам для обучающихся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 1 по 11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74191"/>
            <a:ext cx="5400675" cy="174752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1" y="5074191"/>
            <a:ext cx="54006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Обучающие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вебинары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 14:00: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25 марта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педагоги ОО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26 марта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 педагоги ДОО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27 марта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 о работе с конструктором уроков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334612"/>
            <a:ext cx="5400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Квота подключения - не более двух точек от МР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ГИС "ОБРАЗОВАНИЕ ВО"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421020"/>
            <a:ext cx="1218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инструмент взаимодействия между учителем, учеником и родителями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ведомственная электронная почта ГИС "Образования ВО"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595" y="1318682"/>
            <a:ext cx="9803218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876" t="8148" r="47624" b="9630"/>
          <a:stretch/>
        </p:blipFill>
        <p:spPr>
          <a:xfrm>
            <a:off x="4818494" y="2578119"/>
            <a:ext cx="4022000" cy="2452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8000" t="18100" r="48500" b="6666"/>
          <a:stretch/>
        </p:blipFill>
        <p:spPr>
          <a:xfrm>
            <a:off x="8004848" y="666771"/>
            <a:ext cx="4028924" cy="23516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5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ВНЕШНИЕ ЭЛЕКТРОННЫЕ РЕСУРСЫ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56" y="593313"/>
            <a:ext cx="686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Единая коллекция цифровых образовательных ресурсов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>
            <a:hlinkClick r:id="rId6"/>
          </p:cNvPr>
          <p:cNvSpPr/>
          <p:nvPr/>
        </p:nvSpPr>
        <p:spPr>
          <a:xfrm>
            <a:off x="291556" y="962645"/>
            <a:ext cx="230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http://window.edu.ru/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1556" y="1723288"/>
            <a:ext cx="793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центр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информационно-образовательных ресурсов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>
            <a:hlinkClick r:id="rId6"/>
          </p:cNvPr>
          <p:cNvSpPr/>
          <p:nvPr/>
        </p:nvSpPr>
        <p:spPr>
          <a:xfrm>
            <a:off x="291556" y="2092620"/>
            <a:ext cx="19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http://fcior.edu.ru</a:t>
            </a:r>
            <a:r>
              <a:rPr lang="en-US" dirty="0" smtClean="0">
                <a:hlinkClick r:id="rId7"/>
              </a:rPr>
              <a:t>/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2603" y="2560669"/>
            <a:ext cx="457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Российская электронная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школа (РЭШ)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hlinkClick r:id="rId6"/>
          </p:cNvPr>
          <p:cNvSpPr/>
          <p:nvPr/>
        </p:nvSpPr>
        <p:spPr>
          <a:xfrm>
            <a:off x="295308" y="2930001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https://resh.edu.ru/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8851" y="5897535"/>
            <a:ext cx="2014078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Яндекс.Учебник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>
            <a:hlinkClick r:id="rId9"/>
          </p:cNvPr>
          <p:cNvSpPr/>
          <p:nvPr/>
        </p:nvSpPr>
        <p:spPr>
          <a:xfrm>
            <a:off x="291556" y="6266867"/>
            <a:ext cx="3018775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education.yandex.ru/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/>
          <a:srcRect t="7491" r="41125" b="3333"/>
          <a:stretch/>
        </p:blipFill>
        <p:spPr>
          <a:xfrm>
            <a:off x="7305864" y="4343040"/>
            <a:ext cx="4727908" cy="2416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>
            <a:hlinkClick r:id="rId12"/>
          </p:cNvPr>
          <p:cNvSpPr/>
          <p:nvPr/>
        </p:nvSpPr>
        <p:spPr>
          <a:xfrm>
            <a:off x="291556" y="128229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http://school-collection.edu.ru</a:t>
            </a:r>
            <a:r>
              <a:rPr lang="en-US" dirty="0" smtClean="0">
                <a:hlinkClick r:id="rId12"/>
              </a:rPr>
              <a:t>/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8851" y="5022937"/>
            <a:ext cx="1023037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ЯКласс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hlinkClick r:id="rId9"/>
          </p:cNvPr>
          <p:cNvSpPr/>
          <p:nvPr/>
        </p:nvSpPr>
        <p:spPr>
          <a:xfrm>
            <a:off x="291556" y="5392269"/>
            <a:ext cx="2595647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https://www.yaklass.ru</a:t>
            </a:r>
            <a:r>
              <a:rPr lang="en-US" dirty="0" smtClean="0">
                <a:hlinkClick r:id="rId13"/>
              </a:rPr>
              <a:t>/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1556" y="4232808"/>
            <a:ext cx="936667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Учи.ру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Прямоугольник 36">
            <a:hlinkClick r:id="rId14"/>
          </p:cNvPr>
          <p:cNvSpPr/>
          <p:nvPr/>
        </p:nvSpPr>
        <p:spPr>
          <a:xfrm>
            <a:off x="294261" y="4602140"/>
            <a:ext cx="1633781" cy="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https://uchi.ru</a:t>
            </a:r>
            <a:r>
              <a:rPr lang="en-US" dirty="0" smtClean="0">
                <a:hlinkClick r:id="rId14"/>
              </a:rPr>
              <a:t>/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395384" y="5755953"/>
            <a:ext cx="3707740" cy="97789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395383" y="5755953"/>
            <a:ext cx="37077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Обучающий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вебинар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 15:00 ч.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19 марта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учителя начальных классов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1571" y="3381700"/>
            <a:ext cx="46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Московская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электронная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школа (МЭШ)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hlinkClick r:id="rId6"/>
          </p:cNvPr>
          <p:cNvSpPr/>
          <p:nvPr/>
        </p:nvSpPr>
        <p:spPr>
          <a:xfrm>
            <a:off x="274276" y="375103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https://uchebnik.mos.ru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МАРКЕТПЛЕЙС ОБРАЗОВАТЕЛЬНЫХ УСЛУГ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6" name="Прямоугольник 15">
            <a:hlinkClick r:id="rId4"/>
          </p:cNvPr>
          <p:cNvSpPr/>
          <p:nvPr/>
        </p:nvSpPr>
        <p:spPr>
          <a:xfrm>
            <a:off x="188686" y="1829809"/>
            <a:ext cx="327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5"/>
              </a:rPr>
              <a:t>https://elducation.ru/market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952" t="13315" r="4975" b="18080"/>
          <a:stretch/>
        </p:blipFill>
        <p:spPr>
          <a:xfrm>
            <a:off x="188687" y="3234977"/>
            <a:ext cx="8377089" cy="3434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2468" r="1072" b="22315"/>
          <a:stretch/>
        </p:blipFill>
        <p:spPr>
          <a:xfrm>
            <a:off x="3607495" y="636492"/>
            <a:ext cx="8425228" cy="3122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3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ЭЛЕКТРОННАЯ КНИГА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276" y="607288"/>
            <a:ext cx="294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Проект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ЛитРес:Школа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hlinkClick r:id="rId4"/>
          </p:cNvPr>
          <p:cNvSpPr/>
          <p:nvPr/>
        </p:nvSpPr>
        <p:spPr>
          <a:xfrm>
            <a:off x="274276" y="97662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https://sch.litres.ru/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530984"/>
            <a:ext cx="52006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Для учителя: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более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6500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бесплатных книг, покрывающих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100%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программного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перечня художественной литературы и литературы гражданско-патриотической направленности;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соблюдение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возрастных ограничений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контент;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выгрузка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полной отчетности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использованию электронной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библиотеки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532172"/>
            <a:ext cx="53530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Для ученика: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возможность бесплатно читать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книги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любое время в любом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месте 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5 авторизованных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устройствах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течение двух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недель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5892"/>
          <a:stretch/>
        </p:blipFill>
        <p:spPr>
          <a:xfrm>
            <a:off x="5505450" y="607288"/>
            <a:ext cx="6438900" cy="2959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4960"/>
          <a:stretch/>
        </p:blipFill>
        <p:spPr>
          <a:xfrm>
            <a:off x="5505450" y="3732467"/>
            <a:ext cx="6438900" cy="3038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12425" y="6086443"/>
            <a:ext cx="4269225" cy="66172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36224" y="6086444"/>
            <a:ext cx="44216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Обучающий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вебинар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 14:00 ч.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30 марта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педагог-библиотекарь ШИБЦ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ЭЛЕКТРОННАЯ ФОРМА УЧЕБНИКА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930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онлайн ресурсы группы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компаний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"Просвещение"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 корпорации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«Российский учебник» </a:t>
            </a:r>
          </a:p>
        </p:txBody>
      </p:sp>
      <p:sp>
        <p:nvSpPr>
          <p:cNvPr id="8" name="Прямоугольник 7">
            <a:hlinkClick r:id="rId4"/>
          </p:cNvPr>
          <p:cNvSpPr/>
          <p:nvPr/>
        </p:nvSpPr>
        <p:spPr>
          <a:xfrm>
            <a:off x="502647" y="900987"/>
            <a:ext cx="3424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5"/>
              </a:rPr>
              <a:t>https://media.prosv.ru/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9296" t="14353" r="49719" b="33411"/>
          <a:stretch/>
        </p:blipFill>
        <p:spPr>
          <a:xfrm>
            <a:off x="523467" y="1277938"/>
            <a:ext cx="6617449" cy="2846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hlinkClick r:id="rId4"/>
          </p:cNvPr>
          <p:cNvSpPr/>
          <p:nvPr/>
        </p:nvSpPr>
        <p:spPr>
          <a:xfrm>
            <a:off x="502647" y="4318311"/>
            <a:ext cx="5131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7"/>
              </a:rPr>
              <a:t>https://rosuchebnik.ru/uchebnik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612482" y="1692386"/>
            <a:ext cx="4042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Горячая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линия:</a:t>
            </a:r>
          </a:p>
          <a:p>
            <a:r>
              <a:rPr lang="ru-RU" sz="2000" dirty="0" smtClean="0">
                <a:hlinkClick r:id="rId8"/>
              </a:rPr>
              <a:t>vopros@prosv.ru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hlinkClick r:id="rId9"/>
              </a:rPr>
              <a:t>help@rosuchebnik.ru</a:t>
            </a:r>
            <a:r>
              <a:rPr lang="ru-RU" sz="2000" dirty="0" smtClean="0"/>
              <a:t>   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(495)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789-30-20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(800) 700-64-83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dirty="0"/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482" y="3585908"/>
            <a:ext cx="4173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материалы </a:t>
            </a:r>
            <a:r>
              <a:rPr lang="ru-RU" sz="2000" dirty="0" smtClean="0">
                <a:hlinkClick r:id="rId10"/>
              </a:rPr>
              <a:t>https</a:t>
            </a:r>
            <a:r>
              <a:rPr lang="ru-RU" sz="2000" dirty="0">
                <a:hlinkClick r:id="rId10"/>
              </a:rPr>
              <a:t>://</a:t>
            </a:r>
            <a:r>
              <a:rPr lang="ru-RU" sz="2000" dirty="0" smtClean="0">
                <a:hlinkClick r:id="rId10"/>
              </a:rPr>
              <a:t>catalog.prosv.ru/category/14</a:t>
            </a:r>
            <a:endParaRPr lang="ru-RU" sz="2000" dirty="0" smtClean="0"/>
          </a:p>
          <a:p>
            <a:r>
              <a:rPr lang="ru-RU" sz="2000" dirty="0" smtClean="0">
                <a:hlinkClick r:id="rId5"/>
              </a:rPr>
              <a:t>https</a:t>
            </a:r>
            <a:r>
              <a:rPr lang="ru-RU" sz="2000" dirty="0">
                <a:hlinkClick r:id="rId5"/>
              </a:rPr>
              <a:t>://</a:t>
            </a:r>
            <a:r>
              <a:rPr lang="ru-RU" sz="2000" dirty="0" smtClean="0">
                <a:hlinkClick r:id="rId5"/>
              </a:rPr>
              <a:t>media.prosv.ru</a:t>
            </a:r>
            <a:endParaRPr lang="ru-RU" sz="2000" dirty="0" smtClean="0"/>
          </a:p>
          <a:p>
            <a:r>
              <a:rPr lang="ru-RU" sz="2000" dirty="0" smtClean="0">
                <a:hlinkClick r:id="rId11"/>
              </a:rPr>
              <a:t>https</a:t>
            </a:r>
            <a:r>
              <a:rPr lang="ru-RU" sz="2000" dirty="0">
                <a:hlinkClick r:id="rId11"/>
              </a:rPr>
              <a:t>://</a:t>
            </a:r>
            <a:r>
              <a:rPr lang="ru-RU" sz="2000" dirty="0" smtClean="0">
                <a:hlinkClick r:id="rId11"/>
              </a:rPr>
              <a:t>rosuchebnik.ru/distant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Вебинары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 smtClean="0">
                <a:hlinkClick r:id="rId12"/>
              </a:rPr>
              <a:t>webinar@prosv.ru</a:t>
            </a:r>
            <a:endParaRPr lang="ru-RU" sz="2000" dirty="0" smtClean="0"/>
          </a:p>
          <a:p>
            <a:r>
              <a:rPr lang="en-US" sz="2000" dirty="0" smtClean="0">
                <a:hlinkClick r:id="rId13"/>
              </a:rPr>
              <a:t>https://rosuchebnik.ru/forms/urok/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/>
          <a:srcRect l="1" t="20939" r="29807" b="43277"/>
          <a:stretch/>
        </p:blipFill>
        <p:spPr>
          <a:xfrm>
            <a:off x="523467" y="4733682"/>
            <a:ext cx="6687795" cy="1916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20642</TotalTime>
  <Words>517</Words>
  <Application>Microsoft Office PowerPoint</Application>
  <PresentationFormat>Широкоэкранный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Карасев</dc:creator>
  <cp:lastModifiedBy>Андрей Карасев</cp:lastModifiedBy>
  <cp:revision>1692</cp:revision>
  <dcterms:created xsi:type="dcterms:W3CDTF">2018-06-01T09:19:56Z</dcterms:created>
  <dcterms:modified xsi:type="dcterms:W3CDTF">2020-03-19T04:49:21Z</dcterms:modified>
</cp:coreProperties>
</file>