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  <p:sldMasterId id="2147483750" r:id="rId2"/>
  </p:sldMasterIdLst>
  <p:notesMasterIdLst>
    <p:notesMasterId r:id="rId21"/>
  </p:notesMasterIdLst>
  <p:handoutMasterIdLst>
    <p:handoutMasterId r:id="rId22"/>
  </p:handoutMasterIdLst>
  <p:sldIdLst>
    <p:sldId id="428" r:id="rId3"/>
    <p:sldId id="336" r:id="rId4"/>
    <p:sldId id="489" r:id="rId5"/>
    <p:sldId id="478" r:id="rId6"/>
    <p:sldId id="432" r:id="rId7"/>
    <p:sldId id="481" r:id="rId8"/>
    <p:sldId id="470" r:id="rId9"/>
    <p:sldId id="468" r:id="rId10"/>
    <p:sldId id="496" r:id="rId11"/>
    <p:sldId id="388" r:id="rId12"/>
    <p:sldId id="499" r:id="rId13"/>
    <p:sldId id="498" r:id="rId14"/>
    <p:sldId id="483" r:id="rId15"/>
    <p:sldId id="469" r:id="rId16"/>
    <p:sldId id="488" r:id="rId17"/>
    <p:sldId id="504" r:id="rId18"/>
    <p:sldId id="497" r:id="rId19"/>
    <p:sldId id="455" r:id="rId20"/>
  </p:sldIdLst>
  <p:sldSz cx="9144000" cy="5143500" type="screen16x9"/>
  <p:notesSz cx="6616700" cy="9677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ACF21E8-225D-4CAD-A5F6-1261C783174D}">
          <p14:sldIdLst>
            <p14:sldId id="428"/>
            <p14:sldId id="336"/>
            <p14:sldId id="489"/>
            <p14:sldId id="478"/>
            <p14:sldId id="432"/>
            <p14:sldId id="481"/>
            <p14:sldId id="470"/>
            <p14:sldId id="468"/>
            <p14:sldId id="496"/>
            <p14:sldId id="388"/>
            <p14:sldId id="499"/>
            <p14:sldId id="498"/>
            <p14:sldId id="483"/>
            <p14:sldId id="469"/>
            <p14:sldId id="488"/>
            <p14:sldId id="504"/>
            <p14:sldId id="497"/>
            <p14:sldId id="455"/>
          </p14:sldIdLst>
        </p14:section>
        <p14:section name="Раздел без заголовка" id="{4B425D38-F9EA-451C-94F8-314ADC08218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484" userDrawn="1">
          <p15:clr>
            <a:srgbClr val="A4A3A4"/>
          </p15:clr>
        </p15:guide>
        <p15:guide id="2" orient="horz" pos="1847">
          <p15:clr>
            <a:srgbClr val="A4A3A4"/>
          </p15:clr>
        </p15:guide>
        <p15:guide id="3" orient="horz" pos="894" userDrawn="1">
          <p15:clr>
            <a:srgbClr val="A4A3A4"/>
          </p15:clr>
        </p15:guide>
        <p15:guide id="4" orient="horz" pos="1938">
          <p15:clr>
            <a:srgbClr val="A4A3A4"/>
          </p15:clr>
        </p15:guide>
        <p15:guide id="5" pos="1927" userDrawn="1">
          <p15:clr>
            <a:srgbClr val="A4A3A4"/>
          </p15:clr>
        </p15:guide>
        <p15:guide id="6" pos="5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B84"/>
    <a:srgbClr val="4F7ADB"/>
    <a:srgbClr val="00CC66"/>
    <a:srgbClr val="02ACE8"/>
    <a:srgbClr val="194CA7"/>
    <a:srgbClr val="E50083"/>
    <a:srgbClr val="0078A8"/>
    <a:srgbClr val="4A81E4"/>
    <a:srgbClr val="414A54"/>
    <a:srgbClr val="00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5051" autoAdjust="0"/>
  </p:normalViewPr>
  <p:slideViewPr>
    <p:cSldViewPr snapToObjects="1">
      <p:cViewPr varScale="1">
        <p:scale>
          <a:sx n="114" d="100"/>
          <a:sy n="114" d="100"/>
        </p:scale>
        <p:origin x="590" y="82"/>
      </p:cViewPr>
      <p:guideLst>
        <p:guide orient="horz" pos="1484"/>
        <p:guide orient="horz" pos="1847"/>
        <p:guide orient="horz" pos="894"/>
        <p:guide orient="horz" pos="1938"/>
        <p:guide pos="192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C49798-F8EC-401A-9B72-EFE14D56B264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AF33D2E2-B6E9-48EC-BCFA-0152B9C0414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ОГЭ - математика, русский язык  </a:t>
          </a:r>
        </a:p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+2 предмета по выбору</a:t>
          </a:r>
        </a:p>
      </dgm:t>
    </dgm:pt>
    <dgm:pt modelId="{2E75C1F5-417A-4A7F-9668-8EB52FF9A5CC}" type="parTrans" cxnId="{BA2B6AD9-B636-413D-9411-D7E35F081219}">
      <dgm:prSet/>
      <dgm:spPr/>
      <dgm:t>
        <a:bodyPr/>
        <a:lstStyle/>
        <a:p>
          <a:endParaRPr lang="ru-RU"/>
        </a:p>
      </dgm:t>
    </dgm:pt>
    <dgm:pt modelId="{24D49F12-F2C0-4C5B-A12E-EFECBCBB5EE9}" type="sibTrans" cxnId="{BA2B6AD9-B636-413D-9411-D7E35F081219}">
      <dgm:prSet/>
      <dgm:spPr/>
      <dgm:t>
        <a:bodyPr/>
        <a:lstStyle/>
        <a:p>
          <a:endParaRPr lang="ru-RU"/>
        </a:p>
      </dgm:t>
    </dgm:pt>
    <dgm:pt modelId="{37CCDFD4-8011-4C34-84DC-9CD51DF905CD}" type="pres">
      <dgm:prSet presAssocID="{79C49798-F8EC-401A-9B72-EFE14D56B264}" presName="CompostProcess" presStyleCnt="0">
        <dgm:presLayoutVars>
          <dgm:dir/>
          <dgm:resizeHandles val="exact"/>
        </dgm:presLayoutVars>
      </dgm:prSet>
      <dgm:spPr/>
    </dgm:pt>
    <dgm:pt modelId="{0ACFFD27-E787-4D88-AD21-0A9341107F10}" type="pres">
      <dgm:prSet presAssocID="{79C49798-F8EC-401A-9B72-EFE14D56B264}" presName="arrow" presStyleLbl="bgShp" presStyleIdx="0" presStyleCnt="1" custLinFactNeighborX="297" custLinFactNeighborY="-744"/>
      <dgm:spPr/>
    </dgm:pt>
    <dgm:pt modelId="{1E809BCC-3A6E-44A1-AC94-9F548A9410F5}" type="pres">
      <dgm:prSet presAssocID="{79C49798-F8EC-401A-9B72-EFE14D56B264}" presName="linearProcess" presStyleCnt="0"/>
      <dgm:spPr/>
    </dgm:pt>
    <dgm:pt modelId="{03262375-66FA-4A5A-A79E-AB75AC839676}" type="pres">
      <dgm:prSet presAssocID="{AF33D2E2-B6E9-48EC-BCFA-0152B9C0414C}" presName="textNode" presStyleLbl="node1" presStyleIdx="0" presStyleCnt="1" custScaleY="88387" custLinFactNeighborY="686">
        <dgm:presLayoutVars>
          <dgm:bulletEnabled val="1"/>
        </dgm:presLayoutVars>
      </dgm:prSet>
      <dgm:spPr/>
    </dgm:pt>
  </dgm:ptLst>
  <dgm:cxnLst>
    <dgm:cxn modelId="{0150A519-03EC-482B-98B0-36C2302B97C6}" type="presOf" srcId="{AF33D2E2-B6E9-48EC-BCFA-0152B9C0414C}" destId="{03262375-66FA-4A5A-A79E-AB75AC839676}" srcOrd="0" destOrd="0" presId="urn:microsoft.com/office/officeart/2005/8/layout/hProcess9"/>
    <dgm:cxn modelId="{93AFEC6D-F4C1-4AE1-BDD8-BC10DC0216E5}" type="presOf" srcId="{79C49798-F8EC-401A-9B72-EFE14D56B264}" destId="{37CCDFD4-8011-4C34-84DC-9CD51DF905CD}" srcOrd="0" destOrd="0" presId="urn:microsoft.com/office/officeart/2005/8/layout/hProcess9"/>
    <dgm:cxn modelId="{BA2B6AD9-B636-413D-9411-D7E35F081219}" srcId="{79C49798-F8EC-401A-9B72-EFE14D56B264}" destId="{AF33D2E2-B6E9-48EC-BCFA-0152B9C0414C}" srcOrd="0" destOrd="0" parTransId="{2E75C1F5-417A-4A7F-9668-8EB52FF9A5CC}" sibTransId="{24D49F12-F2C0-4C5B-A12E-EFECBCBB5EE9}"/>
    <dgm:cxn modelId="{33A86B92-0F12-4D2F-80FE-687FF688AC6C}" type="presParOf" srcId="{37CCDFD4-8011-4C34-84DC-9CD51DF905CD}" destId="{0ACFFD27-E787-4D88-AD21-0A9341107F10}" srcOrd="0" destOrd="0" presId="urn:microsoft.com/office/officeart/2005/8/layout/hProcess9"/>
    <dgm:cxn modelId="{814DA6DE-501C-4FAC-ABB7-F6BD07D55AC4}" type="presParOf" srcId="{37CCDFD4-8011-4C34-84DC-9CD51DF905CD}" destId="{1E809BCC-3A6E-44A1-AC94-9F548A9410F5}" srcOrd="1" destOrd="0" presId="urn:microsoft.com/office/officeart/2005/8/layout/hProcess9"/>
    <dgm:cxn modelId="{01FDBCD1-2A31-40DC-92EA-F5252987D9AC}" type="presParOf" srcId="{1E809BCC-3A6E-44A1-AC94-9F548A9410F5}" destId="{03262375-66FA-4A5A-A79E-AB75AC839676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CFFD27-E787-4D88-AD21-0A9341107F10}">
      <dsp:nvSpPr>
        <dsp:cNvPr id="0" name=""/>
        <dsp:cNvSpPr/>
      </dsp:nvSpPr>
      <dsp:spPr>
        <a:xfrm>
          <a:off x="413096" y="0"/>
          <a:ext cx="4529303" cy="39602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3262375-66FA-4A5A-A79E-AB75AC839676}">
      <dsp:nvSpPr>
        <dsp:cNvPr id="0" name=""/>
        <dsp:cNvSpPr/>
      </dsp:nvSpPr>
      <dsp:spPr>
        <a:xfrm>
          <a:off x="0" y="1290928"/>
          <a:ext cx="5328591" cy="14001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ОГЭ - математика, русский язык 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+2 предмета по выбору</a:t>
          </a:r>
        </a:p>
      </dsp:txBody>
      <dsp:txXfrm>
        <a:off x="68349" y="1359277"/>
        <a:ext cx="5191893" cy="1263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47932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2C7F6-92CC-4B1B-9595-A21F162E8585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47932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E26E8-903C-456C-8EE2-544CDD43D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283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47932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5D1EF-77EA-4749-BAB3-C7292E4C7162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25488"/>
            <a:ext cx="6451600" cy="3629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1670" y="4596765"/>
            <a:ext cx="5293360" cy="4354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47932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B4A9-BDB9-4DC5-BE7E-756D0329E3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98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4B4A9-BDB9-4DC5-BE7E-756D0329E39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93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4B4A9-BDB9-4DC5-BE7E-756D0329E3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147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2550" y="725488"/>
            <a:ext cx="6451600" cy="362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ea typeface="ＭＳ Ｐゴシック" pitchFamily="34" charset="-128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5302AB-7A08-440A-8DD5-DB23102E2357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2461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2550" y="725488"/>
            <a:ext cx="6451600" cy="362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ea typeface="ＭＳ Ｐゴシック" pitchFamily="34" charset="-128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5302AB-7A08-440A-8DD5-DB23102E2357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257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2550" y="725488"/>
            <a:ext cx="6451600" cy="362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8D570C-A26A-48BC-99ED-927CB009A2F2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6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Итоговое собеседование направлено на проверку коммуникативной компетенции обучающихся IX классов — умения создавать монологические высказывания на разные темы, принимать участие в диалоге, выразительно читать текст вслух, пересказывать текст с привлечением дополнительной информации.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4B4A9-BDB9-4DC5-BE7E-756D0329E3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11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altLang="ru-RU" dirty="0"/>
              <a:t>Школа не может подготовить</a:t>
            </a:r>
            <a:r>
              <a:rPr lang="ru-RU" altLang="ru-RU" baseline="0" dirty="0"/>
              <a:t> выпускника к экзамену против его желания и без его участия!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74A97D-04DC-4F28-8957-491A914940F2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84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24F-B790-4C43-BEE8-25B58BA86868}" type="datetime1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3067"/>
            <a:ext cx="9180512" cy="525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Z:\Elements\Logo\Gerby\Moscow\g14_moscow_colorVolume_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214560"/>
            <a:ext cx="571504" cy="680091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792" y="2154825"/>
            <a:ext cx="2016224" cy="7769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063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21152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70666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Z:\Projects\!MINOBR\Презентация 16х9 департамент\Background\ДО_Presentation_16x9-05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-1523"/>
            <a:ext cx="9138582" cy="514502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 userDrawn="1"/>
        </p:nvSpPr>
        <p:spPr>
          <a:xfrm>
            <a:off x="0" y="714362"/>
            <a:ext cx="9144000" cy="2571768"/>
          </a:xfrm>
          <a:prstGeom prst="rect">
            <a:avLst/>
          </a:prstGeom>
          <a:solidFill>
            <a:srgbClr val="4A81E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571472" y="714362"/>
            <a:ext cx="1038226" cy="328614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09904" y="4786328"/>
            <a:ext cx="2133600" cy="273844"/>
          </a:xfrm>
        </p:spPr>
        <p:txBody>
          <a:bodyPr/>
          <a:lstStyle/>
          <a:p>
            <a:fld id="{575B1753-BCE6-4B08-BB6E-16EF51597E12}" type="datetime1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03550" y="-18"/>
            <a:ext cx="3640152" cy="693438"/>
          </a:xfrm>
        </p:spPr>
        <p:txBody>
          <a:bodyPr/>
          <a:lstStyle/>
          <a:p>
            <a:r>
              <a:rPr lang="ru-RU" dirty="0"/>
              <a:t>ОБРАЗЕЦ КОЛОНТИТУЛА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869656"/>
            <a:ext cx="2233642" cy="273844"/>
          </a:xfrm>
        </p:spPr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Picture 3" descr="Z:\Elements\Logo\Gerby\Moscow\g14_moscow_colorVolume_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995" y="857238"/>
            <a:ext cx="621440" cy="739514"/>
          </a:xfrm>
          <a:prstGeom prst="rect">
            <a:avLst/>
          </a:prstGeom>
          <a:noFill/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0995" y="1753703"/>
            <a:ext cx="635058" cy="1019063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 userDrawn="1"/>
        </p:nvSpPr>
        <p:spPr>
          <a:xfrm>
            <a:off x="0" y="3286130"/>
            <a:ext cx="9144000" cy="346718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003550" y="857238"/>
            <a:ext cx="4714908" cy="2433651"/>
          </a:xfrm>
        </p:spPr>
        <p:txBody>
          <a:bodyPr anchor="b"/>
          <a:lstStyle>
            <a:lvl1pPr algn="l">
              <a:lnSpc>
                <a:spcPts val="4200"/>
              </a:lnSpc>
              <a:tabLst/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cxnSp>
        <p:nvCxnSpPr>
          <p:cNvPr id="17" name="Прямая соединительная линия 16"/>
          <p:cNvCxnSpPr/>
          <p:nvPr userDrawn="1"/>
        </p:nvCxnSpPr>
        <p:spPr>
          <a:xfrm>
            <a:off x="-36512" y="675062"/>
            <a:ext cx="9180512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A37E0-B82D-449F-BF9C-FE0CF28D43C2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8CF38-1FA7-4FAC-960E-0A0D71081D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50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E90A6-6666-44F9-94E1-F52821E9D4B7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BC288-2C15-45DE-882E-160EA34E3F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3309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5F422-E6A7-439F-A824-EEF54DD94BFD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F4FB-4C49-4B28-BB1F-A42564CC5C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2791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4FF6A-E2EB-4907-BC21-788161871314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1AE36-A3E5-4BE6-B5CF-BC88A7C7B8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1001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61ED4-1D5C-488F-B268-9D689F743771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86185-0CBC-4DAF-AAAB-6CB0762D30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4386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704D7-1E28-473D-99EA-E94A5C24B5C6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FFD52-8952-4FD3-9818-2086EFF19B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693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3246-3106-4FCC-8F94-349A6B969AA1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C05FD-A133-4225-A439-7D824B3CAD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11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DEC7-9355-4B81-8730-409B662835BB}" type="datetime1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082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B9121-08AE-4FD4-995B-52746093360C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86CCC-28E4-49A4-AC76-1C8531C4E8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7299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C493-1F5F-4E9F-A6B8-334C055E19FC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D4F35-E50B-46FD-86C7-180B9A20CD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8010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40A06-3656-4F7F-9D98-5E5C42425703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B5DE0-142E-4E85-AE1D-94582876C8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15878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7FD90-B023-47EB-B2EF-49450C50BCEB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D2A1F-7830-4BDA-8090-6673984DDD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851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84153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9BF0-9665-44B7-924D-D72AA1A06473}" type="datetime1">
              <a:rPr lang="ru-RU" smtClean="0"/>
              <a:pPr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21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1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DDB0-31F1-444F-B7A6-14D2C6DA2D04}" type="datetime1">
              <a:rPr lang="ru-RU" smtClean="0"/>
              <a:pPr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52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845E-FD03-403D-A69D-031A1B0AC72A}" type="datetime1">
              <a:rPr lang="ru-RU" smtClean="0"/>
              <a:pPr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815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741E-1F31-4C29-98E6-E89C02B5572D}" type="datetime1">
              <a:rPr lang="ru-RU" smtClean="0"/>
              <a:pPr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56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37527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792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3514-E894-4F18-ADDA-CB6456BE47E3}" type="datetime1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Picture 2" descr="Z:\Projects\!MINOBR\Презентация 16х9 департамент\Background\ДО_Presentation_16x9-01.png"/>
          <p:cNvPicPr>
            <a:picLocks noChangeAspect="1" noChangeArrowheads="1"/>
          </p:cNvPicPr>
          <p:nvPr userDrawn="1"/>
        </p:nvPicPr>
        <p:blipFill>
          <a:blip r:embed="rId14" cstate="print"/>
          <a:stretch>
            <a:fillRect/>
          </a:stretch>
        </p:blipFill>
        <p:spPr bwMode="auto">
          <a:xfrm>
            <a:off x="2650" y="-1588"/>
            <a:ext cx="9138698" cy="514508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500034" y="642924"/>
            <a:ext cx="1785950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95486"/>
            <a:ext cx="1656183" cy="638221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 userDrawn="1"/>
        </p:nvCxnSpPr>
        <p:spPr>
          <a:xfrm>
            <a:off x="2290157" y="684600"/>
            <a:ext cx="6853843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-36512" y="684600"/>
            <a:ext cx="598477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44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67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792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ED784C-94E0-47FE-BAC8-B8236C50A1A8}" type="datetime1">
              <a:rPr lang="ru-RU"/>
              <a:pPr>
                <a:defRPr/>
              </a:pPr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0D53E70-1525-4268-9E77-8C86701F9B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659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fipi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5486"/>
            <a:ext cx="8229600" cy="4330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ГОСУДАРСТВЕННАЯ ИТОГОВАЯ АТТЕСТАЦИЯ 2024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rgbClr val="143B84"/>
                </a:solidFill>
              </a:rPr>
              <a:t>Ознакомление с Порядком проведения ГИА-9.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  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87645" y="2835979"/>
            <a:ext cx="1872208" cy="169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47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28727"/>
            <a:ext cx="9001000" cy="830997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ru-RU" sz="24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специализированных условий </a:t>
            </a:r>
            <a:br>
              <a:rPr lang="ru-RU" sz="24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ГИА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59724"/>
            <a:ext cx="8568952" cy="3916282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Создание ППЭ на дому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Отдельные аудитории 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Ассистенты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Звукоусиливающая аппаратура как коллективного, так и индивидуального пользования (для глухих и слабослышащих участников ГИА)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Компьютер со специализированным ПО или  оборудованием для копирования в увеличенном размере (для слепых и слабовидящих участников ГИА)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Компьютер со специализированным программным обеспечением (для участников ГИА с нарушением опорно-двигательного аппарата)</a:t>
            </a:r>
          </a:p>
        </p:txBody>
      </p:sp>
    </p:spTree>
    <p:extLst>
      <p:ext uri="{BB962C8B-B14F-4D97-AF65-F5344CB8AC3E}">
        <p14:creationId xmlns:p14="http://schemas.microsoft.com/office/powerpoint/2010/main" val="356838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313393"/>
            <a:ext cx="9001000" cy="46166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endParaRPr lang="ru-RU" sz="2400" b="1" cap="all" spc="-100" dirty="0">
              <a:solidFill>
                <a:srgbClr val="00A6EB"/>
              </a:solidFill>
              <a:latin typeface="Trebuchet MS" pitchFamily="34" charset="0"/>
              <a:cs typeface="Lath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75058"/>
            <a:ext cx="8928992" cy="4295516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Основной период: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21 мая – </a:t>
            </a:r>
            <a:r>
              <a:rPr lang="ru-RU" sz="2400" b="1" dirty="0">
                <a:solidFill>
                  <a:srgbClr val="143B84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иностранный язык (письменно)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22 мая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иностранный язык (устно)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27 мая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биология, информатика, обществознание, химия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30 мая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география, история, химия, физика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русский язык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 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математика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 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информатика, обществознание, география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14 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биология, информатика, литература, физика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 июня – 2 июля – резервные дни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Дополнительный период: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– 13 сентября 2024 г.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18 – 24 сентября – резервные дни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566"/>
            <a:ext cx="856895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ГИА-2024</a:t>
            </a:r>
          </a:p>
        </p:txBody>
      </p:sp>
    </p:spTree>
    <p:extLst>
      <p:ext uri="{BB962C8B-B14F-4D97-AF65-F5344CB8AC3E}">
        <p14:creationId xmlns:p14="http://schemas.microsoft.com/office/powerpoint/2010/main" val="3507980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313393"/>
            <a:ext cx="9001000" cy="46166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endParaRPr lang="ru-RU" sz="2400" b="1" cap="all" spc="-100" dirty="0">
              <a:solidFill>
                <a:srgbClr val="00A6EB"/>
              </a:solidFill>
              <a:latin typeface="Trebuchet MS" pitchFamily="34" charset="0"/>
              <a:cs typeface="Lath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9582"/>
            <a:ext cx="8928992" cy="3942492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Математика, русский язык, литература – 3 часа 55 минут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(235 минут)</a:t>
            </a:r>
          </a:p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Физика, обществознание, история, химия – 3 часа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(180 минут)</a:t>
            </a:r>
          </a:p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Информатика, география, биология – 2 часа 30 минут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(150 минут)</a:t>
            </a:r>
          </a:p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Английский язык: - письменная часть – 2 часа (120 минут)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- говорение – 15 минут</a:t>
            </a:r>
          </a:p>
          <a:p>
            <a:pPr>
              <a:spcBef>
                <a:spcPts val="0"/>
              </a:spcBef>
            </a:pPr>
            <a:endParaRPr lang="ru-RU" sz="1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1339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экзаменов:</a:t>
            </a:r>
          </a:p>
        </p:txBody>
      </p:sp>
    </p:spTree>
    <p:extLst>
      <p:ext uri="{BB962C8B-B14F-4D97-AF65-F5344CB8AC3E}">
        <p14:creationId xmlns:p14="http://schemas.microsoft.com/office/powerpoint/2010/main" val="2503365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141427"/>
              </p:ext>
            </p:extLst>
          </p:nvPr>
        </p:nvGraphicFramePr>
        <p:xfrm>
          <a:off x="150349" y="848777"/>
          <a:ext cx="5328592" cy="3960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043608" y="51471"/>
            <a:ext cx="6250532" cy="1080120"/>
          </a:xfrm>
        </p:spPr>
        <p:txBody>
          <a:bodyPr>
            <a:noAutofit/>
          </a:bodyPr>
          <a:lstStyle/>
          <a:p>
            <a:r>
              <a:rPr lang="ru-RU" alt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8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ттестат об основном общем образовании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39630" y="1261289"/>
            <a:ext cx="350902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язык: 15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Математика: 8 (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 менее 2 баллов из 8 получено за выполнение заданий по геометрии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Физика: 11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Обществознание: 14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Литература: 16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Химия: 10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Информатика: 5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География: 12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Биология: 13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История: 11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язык: 29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75227" y="964557"/>
            <a:ext cx="2548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Минимальные баллы:</a:t>
            </a: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150348" y="4007130"/>
            <a:ext cx="4349643" cy="919057"/>
          </a:xfrm>
          <a:prstGeom prst="wedgeRoundRectCallout">
            <a:avLst>
              <a:gd name="adj1" fmla="val -21327"/>
              <a:gd name="adj2" fmla="val -993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Перевод баллов в оценку: для каждого предмета – своя шкала перевода</a:t>
            </a:r>
          </a:p>
        </p:txBody>
      </p:sp>
    </p:spTree>
    <p:extLst>
      <p:ext uri="{BB962C8B-B14F-4D97-AF65-F5344CB8AC3E}">
        <p14:creationId xmlns:p14="http://schemas.microsoft.com/office/powerpoint/2010/main" val="3975107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54162"/>
            <a:ext cx="8395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для подготовки к ГИА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60232" y="1707654"/>
            <a:ext cx="23042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2"/>
              </a:rPr>
              <a:t>https://fipi.ru/</a:t>
            </a:r>
            <a:endParaRPr lang="ru-RU" sz="2400" dirty="0"/>
          </a:p>
          <a:p>
            <a:pPr algn="ctr"/>
            <a:endParaRPr lang="ru-RU" sz="2400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01" y="915566"/>
            <a:ext cx="6483206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39702"/>
            <a:ext cx="1447255" cy="8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45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D31EA20-67C3-4992-B0EE-2E4922FFF3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39" t="12200" r="16926" b="5201"/>
          <a:stretch/>
        </p:blipFill>
        <p:spPr>
          <a:xfrm>
            <a:off x="2184029" y="88068"/>
            <a:ext cx="6959971" cy="4831039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CED37AB-B6A3-4038-BE86-6DA58CFC5265}"/>
              </a:ext>
            </a:extLst>
          </p:cNvPr>
          <p:cNvSpPr/>
          <p:nvPr/>
        </p:nvSpPr>
        <p:spPr>
          <a:xfrm>
            <a:off x="-19367" y="1587652"/>
            <a:ext cx="289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для подготовки </a:t>
            </a:r>
          </a:p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ГИА</a:t>
            </a:r>
          </a:p>
          <a:p>
            <a:pPr>
              <a:defRPr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185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323528" y="124650"/>
            <a:ext cx="8640960" cy="862924"/>
          </a:xfrm>
        </p:spPr>
        <p:txBody>
          <a:bodyPr>
            <a:noAutofit/>
          </a:bodyPr>
          <a:lstStyle/>
          <a:p>
            <a:r>
              <a:rPr lang="ru-RU" altLang="ru-RU" sz="3600" b="1" cap="all" spc="-1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Ресурсы для подготовки к ОГЭ: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768112"/>
              </p:ext>
            </p:extLst>
          </p:nvPr>
        </p:nvGraphicFramePr>
        <p:xfrm>
          <a:off x="3131840" y="2139703"/>
          <a:ext cx="3024336" cy="161373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1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4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4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9582"/>
            <a:ext cx="6853237" cy="385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092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323528" y="124650"/>
            <a:ext cx="8208911" cy="730786"/>
          </a:xfrm>
        </p:spPr>
        <p:txBody>
          <a:bodyPr>
            <a:noAutofit/>
          </a:bodyPr>
          <a:lstStyle/>
          <a:p>
            <a:r>
              <a:rPr lang="ru-RU" altLang="ru-RU" sz="2800" b="1" cap="all" spc="-1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ОГЭ</a:t>
            </a:r>
            <a:r>
              <a:rPr lang="ru-RU" altLang="ru-RU" sz="2300" b="1" cap="all" spc="-1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 продолжение обучения  в 10 классе</a:t>
            </a:r>
            <a:r>
              <a:rPr lang="ru-RU" altLang="ru-RU" sz="23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600814"/>
              </p:ext>
            </p:extLst>
          </p:nvPr>
        </p:nvGraphicFramePr>
        <p:xfrm>
          <a:off x="152833" y="1101453"/>
          <a:ext cx="8667639" cy="25831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70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Гуманитарный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</a:t>
                      </a:r>
                    </a:p>
                    <a:p>
                      <a:pPr algn="ctr"/>
                      <a:r>
                        <a:rPr lang="ru-RU" sz="2000" dirty="0" err="1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ческий</a:t>
                      </a:r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Естественно-научный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Социально-экономический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43B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Универсальный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право,</a:t>
                      </a:r>
                    </a:p>
                    <a:p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язык,</a:t>
                      </a:r>
                    </a:p>
                    <a:p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язык, литература, обществознание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математика, физика, информатика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химия,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математика,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право, география,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экономика,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131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также могут оказать помощь выпускнику в подготовке к Государственной итоговой аттестации:</a:t>
            </a: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контроль успеваемости во взаимодействии с образовательной организацией;</a:t>
            </a: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систематической работы ученика с тренировочными экзаменационными заданиями (</a:t>
            </a:r>
            <a:r>
              <a:rPr kumimoji="0" lang="ru-RU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портал «Мои достижения», сборники заданий на печатной основе и т.д.);</a:t>
            </a: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поддержка уверенности учащегося в своих силах;</a:t>
            </a: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формированию понимания у ученика ответственности за своё образование, а также бесперспективности шпаргалок и иных запрещённых к использованию на ГИА источников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405832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021" y="1347614"/>
            <a:ext cx="2915784" cy="1777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27" y="411510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</a:t>
            </a:r>
            <a:r>
              <a:rPr lang="ru-RU" sz="20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ормативно-правовые документы, регламентирующие проведение </a:t>
            </a:r>
            <a:r>
              <a:rPr lang="ru-RU" sz="28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31298" y="3435846"/>
            <a:ext cx="3761892" cy="13501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29.12.2012 N 273-ФЗ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"Об образовании 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8942" y="1347183"/>
            <a:ext cx="2610348" cy="176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01964" y="3449216"/>
            <a:ext cx="46806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Постановление Правительства РФ о формировании и ведении </a:t>
            </a:r>
          </a:p>
          <a:p>
            <a:pPr algn="ctr">
              <a:spcBef>
                <a:spcPct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ФИС ГИА и приема и РИС ГИА  от 31.08.2013 № 755</a:t>
            </a:r>
          </a:p>
        </p:txBody>
      </p:sp>
    </p:spTree>
    <p:extLst>
      <p:ext uri="{BB962C8B-B14F-4D97-AF65-F5344CB8AC3E}">
        <p14:creationId xmlns:p14="http://schemas.microsoft.com/office/powerpoint/2010/main" val="34893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51470"/>
            <a:ext cx="9001000" cy="101175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04.04.2023 г.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232/551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063228"/>
            <a:ext cx="3456384" cy="4040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05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168" y="1117355"/>
            <a:ext cx="8764312" cy="3693319"/>
          </a:xfrm>
          <a:prstGeom prst="rect">
            <a:avLst/>
          </a:prstGeom>
          <a:ln w="0" cmpd="thickThin">
            <a:solidFill>
              <a:srgbClr val="143B84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проведения ГИА-9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проведения итогового собеседования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Единое расписание и продолжительность проведения ОГЭ по каждому предмету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8168" y="267494"/>
            <a:ext cx="847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</a:t>
            </a:r>
            <a:r>
              <a:rPr 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тверждены </a:t>
            </a:r>
            <a:r>
              <a:rPr lang="ru-RU" sz="4000" b="1" cap="all" spc="-100" dirty="0" err="1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</a:t>
            </a:r>
            <a:r>
              <a:rPr lang="ru-RU" sz="3200" b="1" cap="all" spc="-100" dirty="0" err="1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инпросвещения</a:t>
            </a:r>
            <a:r>
              <a:rPr 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РФ</a:t>
            </a:r>
            <a:r>
              <a:rPr 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992421-CA32-D309-ACE3-6B951C318F95}"/>
              </a:ext>
            </a:extLst>
          </p:cNvPr>
          <p:cNvSpPr txBox="1"/>
          <p:nvPr/>
        </p:nvSpPr>
        <p:spPr>
          <a:xfrm>
            <a:off x="6752904" y="2541434"/>
            <a:ext cx="228754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93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055531" y="123478"/>
            <a:ext cx="3032938" cy="976125"/>
          </a:xfrm>
          <a:prstGeom prst="roundRect">
            <a:avLst>
              <a:gd name="adj" fmla="val 46536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ЧАСТНИКИ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9750" y="1545432"/>
            <a:ext cx="8064500" cy="195570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 </a:t>
            </a: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классов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имеющие академической задолженности;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выполнившие учебный план в полном объеме;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«зачет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 итоговому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собеседованию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4413052" y="1168821"/>
            <a:ext cx="317897" cy="385762"/>
          </a:xfrm>
          <a:prstGeom prst="rightArrow">
            <a:avLst/>
          </a:prstGeom>
          <a:solidFill>
            <a:srgbClr val="A3D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7504" y="3827343"/>
            <a:ext cx="8928992" cy="119557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ЭКЗАМЕНАМ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Педагогического совета</a:t>
            </a: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4413052" y="3475513"/>
            <a:ext cx="317897" cy="385763"/>
          </a:xfrm>
          <a:prstGeom prst="rightArrow">
            <a:avLst/>
          </a:prstGeom>
          <a:solidFill>
            <a:srgbClr val="A3D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138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45235"/>
            <a:ext cx="8856984" cy="857250"/>
          </a:xfrm>
        </p:spPr>
        <p:txBody>
          <a:bodyPr>
            <a:normAutofit/>
          </a:bodyPr>
          <a:lstStyle/>
          <a:p>
            <a:r>
              <a:rPr 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регистрации на участие в  ГИА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" y="1234877"/>
            <a:ext cx="9108504" cy="339447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2-х заявлений: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итоговое собеседование (до 31 января 2024 г.);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сдачу ОГЭ (до </a:t>
            </a: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1 марта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г.)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корректировку по выбору экзаменов возможно: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 марта 2024 г.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5" y="4306183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663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7363" y="-159391"/>
            <a:ext cx="8407028" cy="1107996"/>
          </a:xfrm>
          <a:noFill/>
        </p:spPr>
        <p:txBody>
          <a:bodyPr wrap="square" rtlCol="0">
            <a:spAutoFit/>
          </a:bodyPr>
          <a:lstStyle/>
          <a:p>
            <a:r>
              <a:rPr lang="ru-RU" sz="66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763689" y="1965184"/>
            <a:ext cx="5544615" cy="1045732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Обязательные предметы: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русский язык и математика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+ 2 предмета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99773" y="4425658"/>
            <a:ext cx="7917141" cy="632066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Участники с ОВЗ (заключение ЦПМПК)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имеют право выбора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ОГЭ или ГВЭ (2 экзамена)</a:t>
            </a:r>
          </a:p>
        </p:txBody>
      </p:sp>
      <p:pic>
        <p:nvPicPr>
          <p:cNvPr id="13" name="Picture 2" descr="3D White инвалида бизнес с ноутбуком на ногах, работая с напарником 3D изображение изолированных белом фоне Фотография, картинк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96" y="4427204"/>
            <a:ext cx="686990" cy="63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74A9044-A3CB-4ADA-B236-E880128F1815}"/>
              </a:ext>
            </a:extLst>
          </p:cNvPr>
          <p:cNvSpPr/>
          <p:nvPr/>
        </p:nvSpPr>
        <p:spPr>
          <a:xfrm>
            <a:off x="1763689" y="3057924"/>
            <a:ext cx="5544615" cy="1295709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 1 марта  возможно внести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изменения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Не создавать новое заявление, а вносить изменение в имеющееся 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9042EE-E629-4DF2-88C0-C01771346F48}"/>
              </a:ext>
            </a:extLst>
          </p:cNvPr>
          <p:cNvSpPr txBox="1"/>
          <p:nvPr/>
        </p:nvSpPr>
        <p:spPr>
          <a:xfrm>
            <a:off x="483591" y="887966"/>
            <a:ext cx="7904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- 4 экзамена; 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оценивание по 5-ти бальной шкале;</a:t>
            </a:r>
          </a:p>
        </p:txBody>
      </p:sp>
    </p:spTree>
    <p:extLst>
      <p:ext uri="{BB962C8B-B14F-4D97-AF65-F5344CB8AC3E}">
        <p14:creationId xmlns:p14="http://schemas.microsoft.com/office/powerpoint/2010/main" val="407972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DA23A9A-C647-42A2-95DD-E657A0246971}"/>
              </a:ext>
            </a:extLst>
          </p:cNvPr>
          <p:cNvSpPr txBox="1"/>
          <p:nvPr/>
        </p:nvSpPr>
        <p:spPr>
          <a:xfrm>
            <a:off x="89738" y="275866"/>
            <a:ext cx="894675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cap="all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ОГЭ (ГВЭ) – итоговое собеседование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739" y="1453060"/>
            <a:ext cx="31861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07504" y="1944387"/>
            <a:ext cx="2896046" cy="1872694"/>
          </a:xfrm>
          <a:prstGeom prst="downArrow">
            <a:avLst>
              <a:gd name="adj1" fmla="val 60447"/>
              <a:gd name="adj2" fmla="val 5000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по уважительной причине; «незачет»; удаление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68650" y="3817081"/>
            <a:ext cx="27626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марта 2024 года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5425" y="4371950"/>
            <a:ext cx="2900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апреля 2024 года</a:t>
            </a:r>
          </a:p>
        </p:txBody>
      </p:sp>
      <p:sp>
        <p:nvSpPr>
          <p:cNvPr id="12" name="Стрелка вправо с вырезом 11"/>
          <p:cNvSpPr/>
          <p:nvPr/>
        </p:nvSpPr>
        <p:spPr>
          <a:xfrm rot="5400000">
            <a:off x="1365548" y="4227736"/>
            <a:ext cx="249902" cy="21525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95936" y="3579862"/>
            <a:ext cx="5040560" cy="1477862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Участники с ОВЗ 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(справка, заключение ТПМПК)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особые условия; продолжительность +30 минут </a:t>
            </a:r>
          </a:p>
        </p:txBody>
      </p:sp>
      <p:sp>
        <p:nvSpPr>
          <p:cNvPr id="16" name="AutoShape 2" descr="https://static.tildacdn.com/tild3836-3238-4661-b862-306135323337/fipi-logo-org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1767845"/>
            <a:ext cx="570853" cy="815504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4176237" y="1314560"/>
            <a:ext cx="4544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https://fipi.ru/itogovoye-sobesedovaniye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43808" y="2175597"/>
            <a:ext cx="1459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</a:t>
            </a:r>
          </a:p>
        </p:txBody>
      </p:sp>
      <p:pic>
        <p:nvPicPr>
          <p:cNvPr id="1026" name="Picture 2" descr="https://storage.myseldon.com/news-pict-83/830642605EFA42A7E4AB00399661849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261" y="1735104"/>
            <a:ext cx="2904204" cy="156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dnevnikmastera.ru/sites/default/files/styles/780w/public/photoart/kak_narisovat_chasy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353084"/>
            <a:ext cx="864096" cy="93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679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313393"/>
            <a:ext cx="9001000" cy="46166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endParaRPr lang="ru-RU" sz="2400" b="1" cap="all" spc="-100" dirty="0">
              <a:solidFill>
                <a:srgbClr val="00A6EB"/>
              </a:solidFill>
              <a:latin typeface="Trebuchet MS" pitchFamily="34" charset="0"/>
              <a:cs typeface="Lath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91630"/>
            <a:ext cx="8928992" cy="3510444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задание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чтение текста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 задание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пересказ прочитанного текста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задание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монологическое высказывание на выбор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(описание фотографии, повествование на основе жизненного опыта, рассуждение по одной из сформулированных проблем)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 задание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диалог (беседа по теме предыдущего задания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11510"/>
            <a:ext cx="89289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итогового собеседования:</a:t>
            </a:r>
          </a:p>
        </p:txBody>
      </p:sp>
    </p:spTree>
    <p:extLst>
      <p:ext uri="{BB962C8B-B14F-4D97-AF65-F5344CB8AC3E}">
        <p14:creationId xmlns:p14="http://schemas.microsoft.com/office/powerpoint/2010/main" val="2966801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11066</TotalTime>
  <Words>848</Words>
  <Application>Microsoft Office PowerPoint</Application>
  <PresentationFormat>Экран (16:9)</PresentationFormat>
  <Paragraphs>132</Paragraphs>
  <Slides>18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Trebuchet MS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Приказ Минпроса и Рособрнадзора от 04.04.2023 г. № 232/551 </vt:lpstr>
      <vt:lpstr>Презентация PowerPoint</vt:lpstr>
      <vt:lpstr>Презентация PowerPoint</vt:lpstr>
      <vt:lpstr>Сроки регистрации на участие в  ГИА</vt:lpstr>
      <vt:lpstr>ГИА-9</vt:lpstr>
      <vt:lpstr>Презентация PowerPoint</vt:lpstr>
      <vt:lpstr>Презентация PowerPoint</vt:lpstr>
      <vt:lpstr>Создание специализированных условий  для участников ГИА</vt:lpstr>
      <vt:lpstr>Презентация PowerPoint</vt:lpstr>
      <vt:lpstr>Презентация PowerPoint</vt:lpstr>
      <vt:lpstr>Аттестат об основном общем образовании</vt:lpstr>
      <vt:lpstr>Презентация PowerPoint</vt:lpstr>
      <vt:lpstr>Презентация PowerPoint</vt:lpstr>
      <vt:lpstr>Ресурсы для подготовки к ОГЭ:</vt:lpstr>
      <vt:lpstr>ОГЭ и продолжение обучения  в 10 классе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kreslavski_ga</dc:creator>
  <cp:lastModifiedBy>VeraVI</cp:lastModifiedBy>
  <cp:revision>658</cp:revision>
  <cp:lastPrinted>2021-11-16T14:44:23Z</cp:lastPrinted>
  <dcterms:created xsi:type="dcterms:W3CDTF">2014-06-10T07:34:58Z</dcterms:created>
  <dcterms:modified xsi:type="dcterms:W3CDTF">2024-02-07T06:20:19Z</dcterms:modified>
</cp:coreProperties>
</file>