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7" r:id="rId2"/>
    <p:sldId id="267" r:id="rId3"/>
    <p:sldId id="266" r:id="rId4"/>
    <p:sldId id="265" r:id="rId5"/>
    <p:sldId id="264" r:id="rId6"/>
    <p:sldId id="263" r:id="rId7"/>
    <p:sldId id="262" r:id="rId8"/>
    <p:sldId id="261" r:id="rId9"/>
    <p:sldId id="260" r:id="rId10"/>
    <p:sldId id="259" r:id="rId11"/>
    <p:sldId id="258" r:id="rId12"/>
    <p:sldId id="279" r:id="rId13"/>
    <p:sldId id="280" r:id="rId14"/>
    <p:sldId id="281" r:id="rId15"/>
    <p:sldId id="282" r:id="rId16"/>
    <p:sldId id="283" r:id="rId17"/>
    <p:sldId id="288" r:id="rId18"/>
    <p:sldId id="278" r:id="rId19"/>
    <p:sldId id="284" r:id="rId20"/>
    <p:sldId id="285" r:id="rId21"/>
    <p:sldId id="286" r:id="rId22"/>
    <p:sldId id="287" r:id="rId23"/>
    <p:sldId id="289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55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50BA0BC-4168-4E9C-B919-18754D0C92B0}" type="datetimeFigureOut">
              <a:rPr lang="ru-RU"/>
              <a:pPr>
                <a:defRPr/>
              </a:pPr>
              <a:t>31.12.2015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88BD36F-5F80-4632-99DC-51FAD76EF9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FDB62C-B4B8-448F-8C68-709DAB7485E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427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76668C-06B1-4905-8007-58B2B426E4C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632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D3209B-55B7-4FCE-8F67-0B1F12B98B3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837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653A3-55EB-4F57-A412-E630B972BBC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041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36207D-7A48-4A18-B74F-40A25DE2829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246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23D02E-D3AF-433F-B111-27D607050C1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451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8AF942-781C-4CFE-A568-016A37D86CB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65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F33384-C82B-4050-B3A0-6713E6DE381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86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A0006B-45CC-4E68-A441-D74295EB7BD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D0B48E-672C-4856-AA2C-0AF9B6D7C80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270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444BBA-D153-4A2F-8A62-25CA44581A7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A2FFCD-2AB2-454D-989A-3A951816E5D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475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83AB23-F881-435A-B1E7-BF49171A9E1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68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E21E99-7B95-471F-ADAB-B8496A350A7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577BEC-961E-4231-8A70-BFB16C01C40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19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DA7F95-D04B-46F2-AD19-51F2C72C0FC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40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48A322-E77B-497E-AB33-E3C76AFDA54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60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0C16A8-EC71-4DBD-AF5B-95949628CCF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813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245858-58C5-4A66-B965-4F60E53FD7A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017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10A725-4885-4124-9A35-832EB144C92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222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5D7EEE-E9EE-42E5-AB11-19A234E8E2C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D761A-3339-4DD5-AD0A-5B251DF378EA}" type="datetimeFigureOut">
              <a:rPr lang="ru-RU"/>
              <a:pPr>
                <a:defRPr/>
              </a:pPr>
              <a:t>31.12.2015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DA6F2-8239-4E54-BAC8-3A39E5F9BF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6B86C-9D0E-4C86-AA18-33F272DD6138}" type="datetimeFigureOut">
              <a:rPr lang="ru-RU"/>
              <a:pPr>
                <a:defRPr/>
              </a:pPr>
              <a:t>31.12.2015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6BD9E-A116-4402-8499-9A228A6089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CEEA2-916C-47BD-BDF8-2136EE0F230B}" type="datetimeFigureOut">
              <a:rPr lang="ru-RU"/>
              <a:pPr>
                <a:defRPr/>
              </a:pPr>
              <a:t>31.12.2015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74208-55D9-4E4D-9AF4-A316E4C4CC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485E2-A813-4FC9-AB99-26CF399C3953}" type="datetimeFigureOut">
              <a:rPr lang="ru-RU"/>
              <a:pPr>
                <a:defRPr/>
              </a:pPr>
              <a:t>31.12.2015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C8C64-ACDB-4142-ADCC-A88073C7DD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FEC21-B5E5-445E-B15F-9D0C86B8DB0D}" type="datetimeFigureOut">
              <a:rPr lang="ru-RU"/>
              <a:pPr>
                <a:defRPr/>
              </a:pPr>
              <a:t>31.12.2015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95FE5-D265-4A35-B9B8-847399742C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1AB41-681A-4B49-A27D-E6CA44C85F25}" type="datetimeFigureOut">
              <a:rPr lang="ru-RU"/>
              <a:pPr>
                <a:defRPr/>
              </a:pPr>
              <a:t>31.12.2015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CAFA4-971B-4F50-B8EE-C62C2F00F8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834FF-87C5-4A2D-8892-7E89174DBBBD}" type="datetimeFigureOut">
              <a:rPr lang="ru-RU"/>
              <a:pPr>
                <a:defRPr/>
              </a:pPr>
              <a:t>31.12.2015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6E505-1DEB-4BDB-AB59-29A2EC09C5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9231B-22E4-4D32-8926-564CA82920AD}" type="datetimeFigureOut">
              <a:rPr lang="ru-RU"/>
              <a:pPr>
                <a:defRPr/>
              </a:pPr>
              <a:t>31.12.2015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E2171-9024-4E28-A6DD-97070CB4C9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22A57-0475-4F30-B7F5-5E93A2515679}" type="datetimeFigureOut">
              <a:rPr lang="ru-RU"/>
              <a:pPr>
                <a:defRPr/>
              </a:pPr>
              <a:t>31.12.2015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77F9-F9D6-450D-858B-4B80029742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01F8E-5B99-4B23-866E-B1E815CBD692}" type="datetimeFigureOut">
              <a:rPr lang="ru-RU"/>
              <a:pPr>
                <a:defRPr/>
              </a:pPr>
              <a:t>31.12.2015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2E88A-D2BC-4503-A81D-EF2DBBCBA0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06211-863C-4709-BC9D-7AE951398789}" type="datetimeFigureOut">
              <a:rPr lang="ru-RU"/>
              <a:pPr>
                <a:defRPr/>
              </a:pPr>
              <a:t>31.12.2015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5508E-E1EE-48E4-8B19-D962C9B087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AC6768-7E75-410D-9AE2-57F3EE7D0471}" type="datetimeFigureOut">
              <a:rPr lang="ru-RU"/>
              <a:pPr>
                <a:defRPr/>
              </a:pPr>
              <a:t>31.12.2015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20E1C1C-6476-4CD5-B64A-601F8ABF24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9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0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3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4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6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0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2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3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4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0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3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4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6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7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8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C:\Users\Денис\Desktop\f_64435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25"/>
            <a:ext cx="91440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Заголовок 1"/>
          <p:cNvSpPr>
            <a:spLocks noGrp="1"/>
          </p:cNvSpPr>
          <p:nvPr>
            <p:ph type="ctrTitle"/>
          </p:nvPr>
        </p:nvSpPr>
        <p:spPr>
          <a:xfrm>
            <a:off x="-214313" y="188913"/>
            <a:ext cx="9358313" cy="2357437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  <a:latin typeface="Bookman Old Style" pitchFamily="18" charset="0"/>
              </a:rPr>
              <a:t>ЖЕЛЕЗНАЯ  ДОРОГА – ЗОНА  ПОВЫШЕННОЙ  ОПАСНОСТИ</a:t>
            </a:r>
          </a:p>
        </p:txBody>
      </p:sp>
    </p:spTree>
  </p:cSld>
  <p:clrMapOvr>
    <a:masterClrMapping/>
  </p:clrMapOvr>
  <p:transition spd="med">
    <p:comb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E:\Константинова\Новые\DSCF13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top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0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ottom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34134"/>
            <a:ext cx="9144000" cy="35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z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5"/>
            <a:ext cx="31226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5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898989"/>
              </a:solidFill>
            </a:endParaRPr>
          </a:p>
        </p:txBody>
      </p:sp>
      <p:sp>
        <p:nvSpPr>
          <p:cNvPr id="51206" name="Номер слайда 6"/>
          <p:cNvSpPr txBox="1">
            <a:spLocks/>
          </p:cNvSpPr>
          <p:nvPr/>
        </p:nvSpPr>
        <p:spPr bwMode="auto">
          <a:xfrm>
            <a:off x="5715000" y="6356350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Проект «Железная дорога – зона повышенной  опасности»</a:t>
            </a:r>
          </a:p>
        </p:txBody>
      </p:sp>
      <p:pic>
        <p:nvPicPr>
          <p:cNvPr id="51207" name="Picture 12" descr="ЛЕЙБЛ СТЖТ 2 Без полей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1500" y="6337300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8" name="Line 13"/>
          <p:cNvSpPr>
            <a:spLocks noChangeShapeType="1"/>
          </p:cNvSpPr>
          <p:nvPr/>
        </p:nvSpPr>
        <p:spPr bwMode="auto">
          <a:xfrm>
            <a:off x="0" y="765175"/>
            <a:ext cx="9144000" cy="54006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09" name="Line 14"/>
          <p:cNvSpPr>
            <a:spLocks noChangeShapeType="1"/>
          </p:cNvSpPr>
          <p:nvPr/>
        </p:nvSpPr>
        <p:spPr bwMode="auto">
          <a:xfrm flipV="1">
            <a:off x="0" y="765175"/>
            <a:ext cx="9144000" cy="54721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51210" name="Группа 58"/>
          <p:cNvGrpSpPr>
            <a:grpSpLocks/>
          </p:cNvGrpSpPr>
          <p:nvPr/>
        </p:nvGrpSpPr>
        <p:grpSpPr bwMode="auto">
          <a:xfrm>
            <a:off x="323850" y="981075"/>
            <a:ext cx="1944688" cy="1943100"/>
            <a:chOff x="194527" y="1358900"/>
            <a:chExt cx="2162829" cy="2813050"/>
          </a:xfrm>
        </p:grpSpPr>
        <p:sp>
          <p:nvSpPr>
            <p:cNvPr id="9" name="AutoShape 23"/>
            <p:cNvSpPr>
              <a:spLocks noChangeArrowheads="1"/>
            </p:cNvSpPr>
            <p:nvPr/>
          </p:nvSpPr>
          <p:spPr bwMode="auto">
            <a:xfrm>
              <a:off x="194527" y="1358900"/>
              <a:ext cx="2162829" cy="2813050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139700" dist="81320" dir="3080412" algn="ctr" rotWithShape="0">
                <a:schemeClr val="tx1">
                  <a:alpha val="50000"/>
                </a:schemeClr>
              </a:outerShdw>
            </a:effectLst>
          </p:spPr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Не касаться металлических конструкций на опорах контактной сети</a:t>
              </a:r>
            </a:p>
          </p:txBody>
        </p:sp>
        <p:pic>
          <p:nvPicPr>
            <p:cNvPr id="51212" name="Picture 25" descr="1 урезанный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01925" y="1358900"/>
              <a:ext cx="12827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13" name="Picture 21" descr="логотип_resize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8663" y="1384300"/>
              <a:ext cx="1036637" cy="163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E:\Константинова\P10309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313"/>
            <a:ext cx="9144000" cy="617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top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51082"/>
            <a:ext cx="9144000" cy="70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ottom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34134"/>
            <a:ext cx="9144000" cy="35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z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5"/>
            <a:ext cx="31226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898989"/>
              </a:solidFill>
            </a:endParaRPr>
          </a:p>
        </p:txBody>
      </p:sp>
      <p:sp>
        <p:nvSpPr>
          <p:cNvPr id="53254" name="Номер слайда 6"/>
          <p:cNvSpPr txBox="1">
            <a:spLocks/>
          </p:cNvSpPr>
          <p:nvPr/>
        </p:nvSpPr>
        <p:spPr bwMode="auto">
          <a:xfrm>
            <a:off x="5715000" y="6356350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Проект «Железная дорога – зона повышенной  опасности»</a:t>
            </a:r>
          </a:p>
        </p:txBody>
      </p:sp>
      <p:pic>
        <p:nvPicPr>
          <p:cNvPr id="53255" name="Picture 12" descr="ЛЕЙБЛ СТЖТ 2 Без полей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063" y="6265863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6" name="Line 13"/>
          <p:cNvSpPr>
            <a:spLocks noChangeShapeType="1"/>
          </p:cNvSpPr>
          <p:nvPr/>
        </p:nvSpPr>
        <p:spPr bwMode="auto">
          <a:xfrm flipV="1">
            <a:off x="0" y="765175"/>
            <a:ext cx="9144000" cy="54721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3257" name="Line 14"/>
          <p:cNvSpPr>
            <a:spLocks noChangeShapeType="1"/>
          </p:cNvSpPr>
          <p:nvPr/>
        </p:nvSpPr>
        <p:spPr bwMode="auto">
          <a:xfrm>
            <a:off x="0" y="765175"/>
            <a:ext cx="9144000" cy="54006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53258" name="Группа 58"/>
          <p:cNvGrpSpPr>
            <a:grpSpLocks/>
          </p:cNvGrpSpPr>
          <p:nvPr/>
        </p:nvGrpSpPr>
        <p:grpSpPr bwMode="auto">
          <a:xfrm>
            <a:off x="323850" y="981075"/>
            <a:ext cx="1944688" cy="2087563"/>
            <a:chOff x="194527" y="1358900"/>
            <a:chExt cx="2162829" cy="2813050"/>
          </a:xfrm>
        </p:grpSpPr>
        <p:sp>
          <p:nvSpPr>
            <p:cNvPr id="9" name="AutoShape 23"/>
            <p:cNvSpPr>
              <a:spLocks noChangeArrowheads="1"/>
            </p:cNvSpPr>
            <p:nvPr/>
          </p:nvSpPr>
          <p:spPr bwMode="auto">
            <a:xfrm>
              <a:off x="194527" y="1358900"/>
              <a:ext cx="2162829" cy="2813050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139700" dist="81320" dir="3080412" algn="ctr" rotWithShape="0">
                <a:schemeClr val="tx1">
                  <a:alpha val="50000"/>
                </a:schemeClr>
              </a:outerShdw>
            </a:effectLst>
          </p:spPr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b="1">
                <a:solidFill>
                  <a:srgbClr val="FF0000"/>
                </a:solidFill>
                <a:latin typeface="Times New Roman" pitchFamily="18" charset="0"/>
              </a:endParaRPr>
            </a:p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Не переходить пути при опущенном шлагбауме и красных огнях светофора</a:t>
              </a:r>
            </a:p>
          </p:txBody>
        </p:sp>
        <p:pic>
          <p:nvPicPr>
            <p:cNvPr id="53260" name="Picture 25" descr="1 урезанный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01925" y="1358900"/>
              <a:ext cx="12827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61" name="Picture 21" descr="логотип_resize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8663" y="1384300"/>
              <a:ext cx="1036637" cy="163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 advTm="15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E:\Константинова\Новые\DSCF13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3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top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0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ottom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34134"/>
            <a:ext cx="9144000" cy="35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z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5"/>
            <a:ext cx="31226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898989"/>
              </a:solidFill>
            </a:endParaRPr>
          </a:p>
        </p:txBody>
      </p:sp>
      <p:sp>
        <p:nvSpPr>
          <p:cNvPr id="55302" name="Номер слайда 6"/>
          <p:cNvSpPr txBox="1">
            <a:spLocks/>
          </p:cNvSpPr>
          <p:nvPr/>
        </p:nvSpPr>
        <p:spPr bwMode="auto">
          <a:xfrm>
            <a:off x="5715000" y="6356350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Проект «Железная дорога – зона повышенной  опасности»</a:t>
            </a:r>
          </a:p>
        </p:txBody>
      </p:sp>
      <p:sp>
        <p:nvSpPr>
          <p:cNvPr id="55303" name="AutoShape 11"/>
          <p:cNvSpPr>
            <a:spLocks noChangeArrowheads="1"/>
          </p:cNvSpPr>
          <p:nvPr/>
        </p:nvSpPr>
        <p:spPr bwMode="auto">
          <a:xfrm rot="8835886">
            <a:off x="6372225" y="1844675"/>
            <a:ext cx="1122363" cy="166688"/>
          </a:xfrm>
          <a:prstGeom prst="rightArrow">
            <a:avLst>
              <a:gd name="adj1" fmla="val 50000"/>
              <a:gd name="adj2" fmla="val 201688"/>
            </a:avLst>
          </a:prstGeom>
          <a:solidFill>
            <a:srgbClr val="E70F3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 b="1"/>
          </a:p>
        </p:txBody>
      </p:sp>
      <p:pic>
        <p:nvPicPr>
          <p:cNvPr id="55304" name="Picture 13" descr="ЛЕЙБЛ СТЖТ 2 Без полей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063" y="6265863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5" name="Line 14"/>
          <p:cNvSpPr>
            <a:spLocks noChangeShapeType="1"/>
          </p:cNvSpPr>
          <p:nvPr/>
        </p:nvSpPr>
        <p:spPr bwMode="auto">
          <a:xfrm>
            <a:off x="0" y="765175"/>
            <a:ext cx="9144000" cy="54006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5306" name="Line 15"/>
          <p:cNvSpPr>
            <a:spLocks noChangeShapeType="1"/>
          </p:cNvSpPr>
          <p:nvPr/>
        </p:nvSpPr>
        <p:spPr bwMode="auto">
          <a:xfrm flipV="1">
            <a:off x="0" y="765175"/>
            <a:ext cx="9144000" cy="54721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55307" name="Группа 58"/>
          <p:cNvGrpSpPr>
            <a:grpSpLocks/>
          </p:cNvGrpSpPr>
          <p:nvPr/>
        </p:nvGrpSpPr>
        <p:grpSpPr bwMode="auto">
          <a:xfrm>
            <a:off x="179388" y="4076700"/>
            <a:ext cx="1944687" cy="1943100"/>
            <a:chOff x="194527" y="1358900"/>
            <a:chExt cx="2162829" cy="2813050"/>
          </a:xfrm>
        </p:grpSpPr>
        <p:sp>
          <p:nvSpPr>
            <p:cNvPr id="9" name="AutoShape 23"/>
            <p:cNvSpPr>
              <a:spLocks noChangeArrowheads="1"/>
            </p:cNvSpPr>
            <p:nvPr/>
          </p:nvSpPr>
          <p:spPr bwMode="auto">
            <a:xfrm>
              <a:off x="194527" y="1358900"/>
              <a:ext cx="2162829" cy="2813050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139700" dist="81320" dir="3080412" algn="ctr" rotWithShape="0">
                <a:schemeClr val="tx1">
                  <a:alpha val="50000"/>
                </a:schemeClr>
              </a:outerShdw>
            </a:effectLst>
          </p:spPr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Не разговаривать </a:t>
              </a:r>
            </a:p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по телефону</a:t>
              </a:r>
            </a:p>
          </p:txBody>
        </p:sp>
        <p:pic>
          <p:nvPicPr>
            <p:cNvPr id="55309" name="Picture 25" descr="1 урезанный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01925" y="1358900"/>
              <a:ext cx="12827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10" name="Picture 21" descr="логотип_resize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8663" y="1384300"/>
              <a:ext cx="1036637" cy="163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 advTm="15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E:\Константинова\Новые\DSCF13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top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0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ottom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34134"/>
            <a:ext cx="9144000" cy="35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z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5"/>
            <a:ext cx="31226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898989"/>
              </a:solidFill>
            </a:endParaRPr>
          </a:p>
        </p:txBody>
      </p:sp>
      <p:sp>
        <p:nvSpPr>
          <p:cNvPr id="57350" name="Номер слайда 6"/>
          <p:cNvSpPr txBox="1">
            <a:spLocks/>
          </p:cNvSpPr>
          <p:nvPr/>
        </p:nvSpPr>
        <p:spPr bwMode="auto">
          <a:xfrm>
            <a:off x="5715000" y="6356350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Проект «Железная дорога – зона повышенной  опасности»</a:t>
            </a:r>
          </a:p>
        </p:txBody>
      </p:sp>
      <p:sp>
        <p:nvSpPr>
          <p:cNvPr id="57351" name="AutoShape 11"/>
          <p:cNvSpPr>
            <a:spLocks noChangeArrowheads="1"/>
          </p:cNvSpPr>
          <p:nvPr/>
        </p:nvSpPr>
        <p:spPr bwMode="auto">
          <a:xfrm rot="8835886">
            <a:off x="4589463" y="1457325"/>
            <a:ext cx="1122362" cy="166688"/>
          </a:xfrm>
          <a:prstGeom prst="rightArrow">
            <a:avLst>
              <a:gd name="adj1" fmla="val 50000"/>
              <a:gd name="adj2" fmla="val 201688"/>
            </a:avLst>
          </a:prstGeom>
          <a:solidFill>
            <a:srgbClr val="E70F3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 b="1"/>
          </a:p>
        </p:txBody>
      </p:sp>
      <p:pic>
        <p:nvPicPr>
          <p:cNvPr id="57352" name="Picture 13" descr="ЛЕЙБЛ СТЖТ 2 Без полей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063" y="6265863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3" name="Line 14"/>
          <p:cNvSpPr>
            <a:spLocks noChangeShapeType="1"/>
          </p:cNvSpPr>
          <p:nvPr/>
        </p:nvSpPr>
        <p:spPr bwMode="auto">
          <a:xfrm flipV="1">
            <a:off x="0" y="765175"/>
            <a:ext cx="9144000" cy="54721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7354" name="Line 15"/>
          <p:cNvSpPr>
            <a:spLocks noChangeShapeType="1"/>
          </p:cNvSpPr>
          <p:nvPr/>
        </p:nvSpPr>
        <p:spPr bwMode="auto">
          <a:xfrm>
            <a:off x="0" y="765175"/>
            <a:ext cx="9144000" cy="54006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57355" name="Группа 58"/>
          <p:cNvGrpSpPr>
            <a:grpSpLocks/>
          </p:cNvGrpSpPr>
          <p:nvPr/>
        </p:nvGrpSpPr>
        <p:grpSpPr bwMode="auto">
          <a:xfrm>
            <a:off x="323850" y="981075"/>
            <a:ext cx="1944688" cy="1943100"/>
            <a:chOff x="194527" y="1358900"/>
            <a:chExt cx="2162829" cy="2813050"/>
          </a:xfrm>
        </p:grpSpPr>
        <p:sp>
          <p:nvSpPr>
            <p:cNvPr id="9" name="AutoShape 23"/>
            <p:cNvSpPr>
              <a:spLocks noChangeArrowheads="1"/>
            </p:cNvSpPr>
            <p:nvPr/>
          </p:nvSpPr>
          <p:spPr bwMode="auto">
            <a:xfrm>
              <a:off x="194527" y="1358900"/>
              <a:ext cx="2162829" cy="2813050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139700" dist="81320" dir="3080412" algn="ctr" rotWithShape="0">
                <a:schemeClr val="tx1">
                  <a:alpha val="50000"/>
                </a:schemeClr>
              </a:outerShdw>
            </a:effectLst>
          </p:spPr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Не слушать </a:t>
              </a:r>
            </a:p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музыку в наушниках</a:t>
              </a:r>
            </a:p>
          </p:txBody>
        </p:sp>
        <p:pic>
          <p:nvPicPr>
            <p:cNvPr id="57357" name="Picture 25" descr="1 урезанный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01925" y="1358900"/>
              <a:ext cx="12827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58" name="Picture 21" descr="логотип_resize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8663" y="1384300"/>
              <a:ext cx="1036637" cy="163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 advTm="1500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mph" presetSubtype="1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5735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5735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5735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1" grpId="0"/>
      <p:bldP spid="5735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E:\Константинова\Новые\DSCF13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3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top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0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ottom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34134"/>
            <a:ext cx="9144000" cy="35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z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5"/>
            <a:ext cx="31226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898989"/>
              </a:solidFill>
            </a:endParaRPr>
          </a:p>
        </p:txBody>
      </p:sp>
      <p:sp>
        <p:nvSpPr>
          <p:cNvPr id="60422" name="Номер слайда 6"/>
          <p:cNvSpPr txBox="1">
            <a:spLocks/>
          </p:cNvSpPr>
          <p:nvPr/>
        </p:nvSpPr>
        <p:spPr bwMode="auto">
          <a:xfrm>
            <a:off x="5715000" y="6356350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Проект «Железная дорога – зона повышенной  опасности»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3286125" y="5357813"/>
            <a:ext cx="2814638" cy="185737"/>
          </a:xfrm>
          <a:prstGeom prst="straightConnector1">
            <a:avLst/>
          </a:prstGeom>
          <a:ln w="825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24" name="TextBox 13"/>
          <p:cNvSpPr txBox="1">
            <a:spLocks noChangeArrowheads="1"/>
          </p:cNvSpPr>
          <p:nvPr/>
        </p:nvSpPr>
        <p:spPr bwMode="auto">
          <a:xfrm rot="-199890">
            <a:off x="3500438" y="4535488"/>
            <a:ext cx="264318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FF0000"/>
                </a:solidFill>
                <a:latin typeface="Calibri" pitchFamily="34" charset="0"/>
              </a:rPr>
              <a:t>Не менее 5 м</a:t>
            </a:r>
          </a:p>
        </p:txBody>
      </p:sp>
      <p:pic>
        <p:nvPicPr>
          <p:cNvPr id="60425" name="Picture 8" descr="ЛЕЙБЛ СТЖТ 2 Без полей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1500" y="6308725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500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604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 descr="E:\Константинова\Новые\DSCF13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75" y="0"/>
            <a:ext cx="5143500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top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0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ottom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34134"/>
            <a:ext cx="9144000" cy="35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z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5"/>
            <a:ext cx="31226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898989"/>
              </a:solidFill>
            </a:endParaRPr>
          </a:p>
        </p:txBody>
      </p:sp>
      <p:sp>
        <p:nvSpPr>
          <p:cNvPr id="62470" name="Номер слайда 6"/>
          <p:cNvSpPr txBox="1">
            <a:spLocks/>
          </p:cNvSpPr>
          <p:nvPr/>
        </p:nvSpPr>
        <p:spPr bwMode="auto">
          <a:xfrm>
            <a:off x="5715000" y="6356350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Проект «Железная дорога – зона повышенной  опасности»</a:t>
            </a:r>
          </a:p>
        </p:txBody>
      </p:sp>
      <p:grpSp>
        <p:nvGrpSpPr>
          <p:cNvPr id="62471" name="Группа 58"/>
          <p:cNvGrpSpPr>
            <a:grpSpLocks/>
          </p:cNvGrpSpPr>
          <p:nvPr/>
        </p:nvGrpSpPr>
        <p:grpSpPr bwMode="auto">
          <a:xfrm>
            <a:off x="6588125" y="1052513"/>
            <a:ext cx="2016125" cy="1943100"/>
            <a:chOff x="194527" y="1358900"/>
            <a:chExt cx="2162829" cy="2813050"/>
          </a:xfrm>
        </p:grpSpPr>
        <p:sp>
          <p:nvSpPr>
            <p:cNvPr id="9" name="AutoShape 23"/>
            <p:cNvSpPr>
              <a:spLocks noChangeArrowheads="1"/>
            </p:cNvSpPr>
            <p:nvPr/>
          </p:nvSpPr>
          <p:spPr bwMode="auto">
            <a:xfrm>
              <a:off x="194527" y="1358900"/>
              <a:ext cx="2162829" cy="2813050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139700" dist="81320" dir="3080412" algn="ctr" rotWithShape="0">
                <a:schemeClr val="tx1">
                  <a:alpha val="50000"/>
                </a:schemeClr>
              </a:outerShdw>
            </a:effectLst>
          </p:spPr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Не заходить за ограничительную черту на платформе</a:t>
              </a:r>
            </a:p>
          </p:txBody>
        </p:sp>
        <p:pic>
          <p:nvPicPr>
            <p:cNvPr id="62474" name="Picture 25" descr="1 урезанный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01925" y="1358900"/>
              <a:ext cx="12827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75" name="Picture 21" descr="логотип_resize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8663" y="1384300"/>
              <a:ext cx="1036637" cy="163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2472" name="Picture 8" descr="ЛЕЙБЛ СТЖТ 2 Без полей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51500" y="6308725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500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E:\Константинова\Новые\DSCF1397.JPG"/>
          <p:cNvPicPr>
            <a:picLocks noChangeAspect="1" noChangeArrowheads="1"/>
          </p:cNvPicPr>
          <p:nvPr/>
        </p:nvPicPr>
        <p:blipFill>
          <a:blip r:embed="rId3" cstate="print">
            <a:lum contrast="-10000"/>
          </a:blip>
          <a:srcRect/>
          <a:stretch>
            <a:fillRect/>
          </a:stretch>
        </p:blipFill>
        <p:spPr bwMode="auto">
          <a:xfrm>
            <a:off x="-7938" y="0"/>
            <a:ext cx="9151938" cy="621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top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0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ottom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34134"/>
            <a:ext cx="9144000" cy="35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z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5"/>
            <a:ext cx="31226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898989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1643063" y="2714625"/>
            <a:ext cx="5929312" cy="0"/>
          </a:xfrm>
          <a:prstGeom prst="straightConnector1">
            <a:avLst/>
          </a:prstGeom>
          <a:ln w="762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19" name="TextBox 11"/>
          <p:cNvSpPr txBox="1">
            <a:spLocks noChangeArrowheads="1"/>
          </p:cNvSpPr>
          <p:nvPr/>
        </p:nvSpPr>
        <p:spPr bwMode="auto">
          <a:xfrm>
            <a:off x="2928938" y="2000250"/>
            <a:ext cx="3857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>
                <a:solidFill>
                  <a:srgbClr val="FF0000"/>
                </a:solidFill>
                <a:latin typeface="Calibri" pitchFamily="34" charset="0"/>
              </a:rPr>
              <a:t>Не менее 10 м</a:t>
            </a:r>
          </a:p>
        </p:txBody>
      </p:sp>
      <p:sp>
        <p:nvSpPr>
          <p:cNvPr id="64520" name="Номер слайда 6"/>
          <p:cNvSpPr txBox="1">
            <a:spLocks/>
          </p:cNvSpPr>
          <p:nvPr/>
        </p:nvSpPr>
        <p:spPr bwMode="auto">
          <a:xfrm>
            <a:off x="5715000" y="6356350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Проект «Железная дорога – зона повышенной  опасности»</a:t>
            </a:r>
          </a:p>
        </p:txBody>
      </p:sp>
      <p:pic>
        <p:nvPicPr>
          <p:cNvPr id="64521" name="Picture 8" descr="ЛЕЙБЛ СТЖТ 2 Без полей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1500" y="6308725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5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645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E:\Константинова\Новые\DSCF13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3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top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0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ottom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34134"/>
            <a:ext cx="9144000" cy="35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z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5"/>
            <a:ext cx="31226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1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898989"/>
              </a:solidFill>
            </a:endParaRPr>
          </a:p>
        </p:txBody>
      </p:sp>
      <p:sp>
        <p:nvSpPr>
          <p:cNvPr id="66566" name="Номер слайда 6"/>
          <p:cNvSpPr txBox="1">
            <a:spLocks/>
          </p:cNvSpPr>
          <p:nvPr/>
        </p:nvSpPr>
        <p:spPr bwMode="auto">
          <a:xfrm>
            <a:off x="5715000" y="6356350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Проект «Железная дорога – зона повышенной  опасности»</a:t>
            </a:r>
          </a:p>
        </p:txBody>
      </p:sp>
      <p:grpSp>
        <p:nvGrpSpPr>
          <p:cNvPr id="66567" name="Группа 58"/>
          <p:cNvGrpSpPr>
            <a:grpSpLocks/>
          </p:cNvGrpSpPr>
          <p:nvPr/>
        </p:nvGrpSpPr>
        <p:grpSpPr bwMode="auto">
          <a:xfrm>
            <a:off x="250825" y="981075"/>
            <a:ext cx="1944688" cy="1943100"/>
            <a:chOff x="194527" y="1358900"/>
            <a:chExt cx="2162829" cy="2813050"/>
          </a:xfrm>
        </p:grpSpPr>
        <p:sp>
          <p:nvSpPr>
            <p:cNvPr id="9" name="AutoShape 23"/>
            <p:cNvSpPr>
              <a:spLocks noChangeArrowheads="1"/>
            </p:cNvSpPr>
            <p:nvPr/>
          </p:nvSpPr>
          <p:spPr bwMode="auto">
            <a:xfrm>
              <a:off x="194527" y="1358900"/>
              <a:ext cx="2162829" cy="2813050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139700" dist="81320" dir="3080412" algn="ctr" rotWithShape="0">
                <a:schemeClr val="tx1">
                  <a:alpha val="50000"/>
                </a:schemeClr>
              </a:outerShdw>
            </a:effectLst>
          </p:spPr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Переходить только при наличии специальных площадок</a:t>
              </a:r>
            </a:p>
          </p:txBody>
        </p:sp>
        <p:pic>
          <p:nvPicPr>
            <p:cNvPr id="66570" name="Picture 25" descr="1 урезанный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01925" y="1358900"/>
              <a:ext cx="12827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1" name="Picture 21" descr="логотип_resize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8663" y="1384300"/>
              <a:ext cx="1036637" cy="163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6568" name="Picture 8" descr="ЛЕЙБЛ СТЖТ 2 Без полей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51500" y="6308725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E:\Константинова\Новые\DSCF13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top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0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ottom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34134"/>
            <a:ext cx="9144000" cy="35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z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5"/>
            <a:ext cx="31226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898989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2786063" y="3643313"/>
            <a:ext cx="4071937" cy="357187"/>
          </a:xfrm>
          <a:prstGeom prst="straightConnector1">
            <a:avLst/>
          </a:prstGeom>
          <a:ln w="825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615" name="TextBox 10"/>
          <p:cNvSpPr txBox="1">
            <a:spLocks noChangeArrowheads="1"/>
          </p:cNvSpPr>
          <p:nvPr/>
        </p:nvSpPr>
        <p:spPr bwMode="auto">
          <a:xfrm rot="243218">
            <a:off x="3500438" y="3071813"/>
            <a:ext cx="3571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>
                <a:solidFill>
                  <a:srgbClr val="FF0000"/>
                </a:solidFill>
                <a:latin typeface="Calibri" pitchFamily="34" charset="0"/>
              </a:rPr>
              <a:t>Не менее 5 м</a:t>
            </a:r>
            <a:endParaRPr lang="ru-RU">
              <a:latin typeface="Calibri" pitchFamily="34" charset="0"/>
            </a:endParaRPr>
          </a:p>
        </p:txBody>
      </p:sp>
      <p:sp>
        <p:nvSpPr>
          <p:cNvPr id="68616" name="Номер слайда 6"/>
          <p:cNvSpPr txBox="1">
            <a:spLocks/>
          </p:cNvSpPr>
          <p:nvPr/>
        </p:nvSpPr>
        <p:spPr bwMode="auto">
          <a:xfrm>
            <a:off x="5715000" y="6356350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Проект «Железная дорога – зона повышенной  опасности»</a:t>
            </a:r>
          </a:p>
        </p:txBody>
      </p:sp>
      <p:pic>
        <p:nvPicPr>
          <p:cNvPr id="68617" name="Picture 8" descr="ЛЕЙБЛ СТЖТ 2 Без полей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1500" y="6308725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5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686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E:\Константинова\Новые\DSCF13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top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0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ottom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34134"/>
            <a:ext cx="9144000" cy="35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z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5"/>
            <a:ext cx="31226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7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898989"/>
              </a:solidFill>
            </a:endParaRPr>
          </a:p>
        </p:txBody>
      </p:sp>
      <p:sp>
        <p:nvSpPr>
          <p:cNvPr id="70662" name="Номер слайда 6"/>
          <p:cNvSpPr txBox="1">
            <a:spLocks/>
          </p:cNvSpPr>
          <p:nvPr/>
        </p:nvSpPr>
        <p:spPr bwMode="auto">
          <a:xfrm>
            <a:off x="5715000" y="6356350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Проект «Железная дорога – зона повышенной  опасности»</a:t>
            </a:r>
          </a:p>
        </p:txBody>
      </p:sp>
      <p:grpSp>
        <p:nvGrpSpPr>
          <p:cNvPr id="70663" name="Группа 58"/>
          <p:cNvGrpSpPr>
            <a:grpSpLocks/>
          </p:cNvGrpSpPr>
          <p:nvPr/>
        </p:nvGrpSpPr>
        <p:grpSpPr bwMode="auto">
          <a:xfrm>
            <a:off x="7019925" y="908050"/>
            <a:ext cx="1944688" cy="1943100"/>
            <a:chOff x="194527" y="1358900"/>
            <a:chExt cx="2162829" cy="2813050"/>
          </a:xfrm>
        </p:grpSpPr>
        <p:sp>
          <p:nvSpPr>
            <p:cNvPr id="9" name="AutoShape 23"/>
            <p:cNvSpPr>
              <a:spLocks noChangeArrowheads="1"/>
            </p:cNvSpPr>
            <p:nvPr/>
          </p:nvSpPr>
          <p:spPr bwMode="auto">
            <a:xfrm>
              <a:off x="194527" y="1358900"/>
              <a:ext cx="2162829" cy="2813050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139700" dist="81320" dir="3080412" algn="ctr" rotWithShape="0">
                <a:schemeClr val="tx1">
                  <a:alpha val="50000"/>
                </a:schemeClr>
              </a:outerShdw>
            </a:effectLst>
          </p:spPr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Лечь </a:t>
              </a:r>
            </a:p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на землю</a:t>
              </a:r>
            </a:p>
          </p:txBody>
        </p:sp>
        <p:pic>
          <p:nvPicPr>
            <p:cNvPr id="70666" name="Picture 25" descr="1 урезанный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01925" y="1358900"/>
              <a:ext cx="12827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67" name="Picture 21" descr="логотип_resize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8663" y="1384300"/>
              <a:ext cx="1036637" cy="163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0664" name="Picture 8" descr="ЛЕЙБЛ СТЖТ 2 Без полей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51500" y="6308725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5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E:\Константинова\Новые\DSCF13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8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top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0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ottom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34134"/>
            <a:ext cx="9144000" cy="35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z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5"/>
            <a:ext cx="31226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898989"/>
              </a:solidFill>
            </a:endParaRPr>
          </a:p>
        </p:txBody>
      </p:sp>
      <p:sp>
        <p:nvSpPr>
          <p:cNvPr id="34822" name="Номер слайда 6"/>
          <p:cNvSpPr txBox="1">
            <a:spLocks/>
          </p:cNvSpPr>
          <p:nvPr/>
        </p:nvSpPr>
        <p:spPr bwMode="auto">
          <a:xfrm>
            <a:off x="5715000" y="6356350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Проект «Железная дорога – зона повышенной  опасности»</a:t>
            </a:r>
          </a:p>
        </p:txBody>
      </p:sp>
      <p:sp>
        <p:nvSpPr>
          <p:cNvPr id="34823" name="Line 14"/>
          <p:cNvSpPr>
            <a:spLocks noChangeShapeType="1"/>
          </p:cNvSpPr>
          <p:nvPr/>
        </p:nvSpPr>
        <p:spPr bwMode="auto">
          <a:xfrm>
            <a:off x="0" y="765175"/>
            <a:ext cx="9144000" cy="54006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4824" name="Line 15"/>
          <p:cNvSpPr>
            <a:spLocks noChangeShapeType="1"/>
          </p:cNvSpPr>
          <p:nvPr/>
        </p:nvSpPr>
        <p:spPr bwMode="auto">
          <a:xfrm flipV="1">
            <a:off x="0" y="765175"/>
            <a:ext cx="9144000" cy="54721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26" name="Picture 2" descr="C:\Users\Дмитрий\Desktop\ВАЖНОООО\Рисунок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7504" y="3643314"/>
            <a:ext cx="2626496" cy="25154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34826" name="Группа 58"/>
          <p:cNvGrpSpPr>
            <a:grpSpLocks/>
          </p:cNvGrpSpPr>
          <p:nvPr/>
        </p:nvGrpSpPr>
        <p:grpSpPr bwMode="auto">
          <a:xfrm>
            <a:off x="6659563" y="836613"/>
            <a:ext cx="2124075" cy="1655762"/>
            <a:chOff x="194527" y="1358900"/>
            <a:chExt cx="2162829" cy="2813050"/>
          </a:xfrm>
        </p:grpSpPr>
        <p:sp>
          <p:nvSpPr>
            <p:cNvPr id="9" name="AutoShape 23"/>
            <p:cNvSpPr>
              <a:spLocks noChangeArrowheads="1"/>
            </p:cNvSpPr>
            <p:nvPr/>
          </p:nvSpPr>
          <p:spPr bwMode="auto">
            <a:xfrm>
              <a:off x="194527" y="1358900"/>
              <a:ext cx="2162829" cy="2813050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139700" dist="81320" dir="3080412" algn="ctr" rotWithShape="0">
                <a:schemeClr val="tx1">
                  <a:alpha val="50000"/>
                </a:schemeClr>
              </a:outerShdw>
            </a:effectLst>
          </p:spPr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ru-RU" sz="2000" b="1">
                  <a:solidFill>
                    <a:srgbClr val="FF0000"/>
                  </a:solidFill>
                  <a:latin typeface="Times New Roman" pitchFamily="18" charset="0"/>
                </a:rPr>
                <a:t>Не наступать на рельс</a:t>
              </a:r>
            </a:p>
          </p:txBody>
        </p:sp>
        <p:pic>
          <p:nvPicPr>
            <p:cNvPr id="34829" name="Picture 25" descr="1 урезанный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01925" y="1358900"/>
              <a:ext cx="12827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0" name="Picture 21" descr="логотип_resize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8663" y="1384300"/>
              <a:ext cx="1036637" cy="163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4827" name="Picture 13" descr="ЛЕЙБЛ СТЖТ 2 Без полей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80063" y="6308725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E:\Константинова\P10309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4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top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0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ottom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34134"/>
            <a:ext cx="9144000" cy="35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z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5"/>
            <a:ext cx="31226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5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898989"/>
              </a:solidFill>
            </a:endParaRPr>
          </a:p>
        </p:txBody>
      </p:sp>
      <p:sp>
        <p:nvSpPr>
          <p:cNvPr id="72710" name="Номер слайда 6"/>
          <p:cNvSpPr txBox="1">
            <a:spLocks/>
          </p:cNvSpPr>
          <p:nvPr/>
        </p:nvSpPr>
        <p:spPr bwMode="auto">
          <a:xfrm>
            <a:off x="5715000" y="6356350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Проект «Железная дорога – зона повышенной  опасности»</a:t>
            </a:r>
          </a:p>
        </p:txBody>
      </p:sp>
      <p:grpSp>
        <p:nvGrpSpPr>
          <p:cNvPr id="72711" name="Группа 58"/>
          <p:cNvGrpSpPr>
            <a:grpSpLocks/>
          </p:cNvGrpSpPr>
          <p:nvPr/>
        </p:nvGrpSpPr>
        <p:grpSpPr bwMode="auto">
          <a:xfrm>
            <a:off x="323850" y="981075"/>
            <a:ext cx="1944688" cy="1943100"/>
            <a:chOff x="194527" y="1358900"/>
            <a:chExt cx="2162829" cy="2813050"/>
          </a:xfrm>
        </p:grpSpPr>
        <p:sp>
          <p:nvSpPr>
            <p:cNvPr id="9" name="AutoShape 23"/>
            <p:cNvSpPr>
              <a:spLocks noChangeArrowheads="1"/>
            </p:cNvSpPr>
            <p:nvPr/>
          </p:nvSpPr>
          <p:spPr bwMode="auto">
            <a:xfrm>
              <a:off x="194527" y="1358900"/>
              <a:ext cx="2162829" cy="2813050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139700" dist="81320" dir="3080412" algn="ctr" rotWithShape="0">
                <a:schemeClr val="tx1">
                  <a:alpha val="50000"/>
                </a:schemeClr>
              </a:outerShdw>
            </a:effectLst>
          </p:spPr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Пользуйтесь мостами и тоннелями</a:t>
              </a:r>
            </a:p>
          </p:txBody>
        </p:sp>
        <p:pic>
          <p:nvPicPr>
            <p:cNvPr id="72714" name="Picture 25" descr="1 урезанный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01925" y="1358900"/>
              <a:ext cx="12827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15" name="Picture 21" descr="логотип_resize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8663" y="1384300"/>
              <a:ext cx="1036637" cy="163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2712" name="Picture 8" descr="ЛЕЙБЛ СТЖТ 2 Без полей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51500" y="6308725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5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 descr="E:\Константинова\Новые\DSCF13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top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0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ottom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34134"/>
            <a:ext cx="9144000" cy="35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z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5"/>
            <a:ext cx="31226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3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898989"/>
              </a:solidFill>
            </a:endParaRPr>
          </a:p>
        </p:txBody>
      </p:sp>
      <p:sp>
        <p:nvSpPr>
          <p:cNvPr id="74758" name="Номер слайда 6"/>
          <p:cNvSpPr txBox="1">
            <a:spLocks/>
          </p:cNvSpPr>
          <p:nvPr/>
        </p:nvSpPr>
        <p:spPr bwMode="auto">
          <a:xfrm>
            <a:off x="5715000" y="6356350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Проект «Железная дорога – зона повышенной  опасности»</a:t>
            </a:r>
          </a:p>
        </p:txBody>
      </p:sp>
      <p:grpSp>
        <p:nvGrpSpPr>
          <p:cNvPr id="74759" name="Группа 58"/>
          <p:cNvGrpSpPr>
            <a:grpSpLocks/>
          </p:cNvGrpSpPr>
          <p:nvPr/>
        </p:nvGrpSpPr>
        <p:grpSpPr bwMode="auto">
          <a:xfrm>
            <a:off x="323850" y="981075"/>
            <a:ext cx="1944688" cy="1943100"/>
            <a:chOff x="194527" y="1358900"/>
            <a:chExt cx="2162829" cy="2813050"/>
          </a:xfrm>
        </p:grpSpPr>
        <p:sp>
          <p:nvSpPr>
            <p:cNvPr id="9" name="AutoShape 23"/>
            <p:cNvSpPr>
              <a:spLocks noChangeArrowheads="1"/>
            </p:cNvSpPr>
            <p:nvPr/>
          </p:nvSpPr>
          <p:spPr bwMode="auto">
            <a:xfrm>
              <a:off x="194527" y="1358900"/>
              <a:ext cx="2162829" cy="2813050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139700" dist="81320" dir="3080412" algn="ctr" rotWithShape="0">
                <a:schemeClr val="tx1">
                  <a:alpha val="50000"/>
                </a:schemeClr>
              </a:outerShdw>
            </a:effectLst>
          </p:spPr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Специальными пешеходными настилами</a:t>
              </a:r>
            </a:p>
          </p:txBody>
        </p:sp>
        <p:pic>
          <p:nvPicPr>
            <p:cNvPr id="74762" name="Picture 25" descr="1 урезанный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01925" y="1358900"/>
              <a:ext cx="12827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763" name="Picture 21" descr="логотип_resize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8663" y="1384300"/>
              <a:ext cx="1036637" cy="163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4760" name="Picture 8" descr="ЛЕЙБЛ СТЖТ 2 Без полей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51500" y="6308725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5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top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51082"/>
            <a:ext cx="9144000" cy="70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ottom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234134"/>
            <a:ext cx="9144000" cy="35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zd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2875"/>
            <a:ext cx="31226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898989"/>
              </a:solidFill>
            </a:endParaRPr>
          </a:p>
        </p:txBody>
      </p:sp>
      <p:pic>
        <p:nvPicPr>
          <p:cNvPr id="76805" name="Picture 7" descr="SDC1033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819150"/>
            <a:ext cx="8424863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6" name="Номер слайда 6"/>
          <p:cNvSpPr txBox="1">
            <a:spLocks/>
          </p:cNvSpPr>
          <p:nvPr/>
        </p:nvSpPr>
        <p:spPr bwMode="auto">
          <a:xfrm>
            <a:off x="5715000" y="6356350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Проект «Железная дорога – зона повышенной  опасности»</a:t>
            </a:r>
          </a:p>
        </p:txBody>
      </p:sp>
      <p:sp>
        <p:nvSpPr>
          <p:cNvPr id="76807" name="Скругленный прямоугольник 15"/>
          <p:cNvSpPr>
            <a:spLocks noChangeArrowheads="1"/>
          </p:cNvSpPr>
          <p:nvPr/>
        </p:nvSpPr>
        <p:spPr bwMode="auto">
          <a:xfrm>
            <a:off x="4716463" y="5013325"/>
            <a:ext cx="3816350" cy="10668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54991" cmpd="thickThin" algn="ctr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ru-RU" sz="2000" b="1" i="1">
              <a:solidFill>
                <a:srgbClr val="0000FF"/>
              </a:solidFill>
            </a:endParaRPr>
          </a:p>
          <a:p>
            <a:pPr algn="ctr"/>
            <a:r>
              <a:rPr lang="ru-RU" sz="2400" b="1" i="1">
                <a:solidFill>
                  <a:schemeClr val="bg1"/>
                </a:solidFill>
                <a:latin typeface="Arial Narrow" pitchFamily="34" charset="0"/>
              </a:rPr>
              <a:t>БЕРЕГИТЕ  СВОЮ  ЖИЗНЬ!</a:t>
            </a:r>
          </a:p>
          <a:p>
            <a:pPr>
              <a:lnSpc>
                <a:spcPct val="50000"/>
              </a:lnSpc>
              <a:spcBef>
                <a:spcPct val="20000"/>
              </a:spcBef>
              <a:buFont typeface="Arial" charset="0"/>
              <a:buNone/>
            </a:pPr>
            <a:endParaRPr lang="ru-RU" b="1" i="1">
              <a:solidFill>
                <a:srgbClr val="0000FF"/>
              </a:solidFill>
            </a:endParaRPr>
          </a:p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76808" name="Picture 8" descr="ЛЕЙБЛ СТЖТ 2 Без полей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1500" y="6308725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5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7680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 descr="C:\Users\Денис\Desktop\f_64435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25"/>
            <a:ext cx="91440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0" name="Заголовок 1"/>
          <p:cNvSpPr>
            <a:spLocks noGrp="1"/>
          </p:cNvSpPr>
          <p:nvPr>
            <p:ph type="ctrTitle"/>
          </p:nvPr>
        </p:nvSpPr>
        <p:spPr>
          <a:xfrm>
            <a:off x="-214313" y="44450"/>
            <a:ext cx="9358313" cy="2357438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  <a:latin typeface="Bookman Old Style" pitchFamily="18" charset="0"/>
              </a:rPr>
              <a:t>ЖЕЛЕЗНАЯ  ДОРОГА – ЗОНА  ПОВЫШЕННОЙ  ОПАСНОСТИ</a:t>
            </a:r>
          </a:p>
        </p:txBody>
      </p:sp>
    </p:spTree>
  </p:cSld>
  <p:clrMapOvr>
    <a:masterClrMapping/>
  </p:clrMapOvr>
  <p:transition spd="med">
    <p:comb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E:\Константинова\Новые\DSCF13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6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top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0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ottom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34134"/>
            <a:ext cx="9144000" cy="35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z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5"/>
            <a:ext cx="31226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898989"/>
              </a:solidFill>
            </a:endParaRPr>
          </a:p>
        </p:txBody>
      </p:sp>
      <p:sp>
        <p:nvSpPr>
          <p:cNvPr id="36870" name="Номер слайда 6"/>
          <p:cNvSpPr txBox="1">
            <a:spLocks/>
          </p:cNvSpPr>
          <p:nvPr/>
        </p:nvSpPr>
        <p:spPr bwMode="auto">
          <a:xfrm>
            <a:off x="5715000" y="6356350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Проект «Железная дорога – зона повышенной  опасности»</a:t>
            </a:r>
          </a:p>
        </p:txBody>
      </p:sp>
      <p:sp>
        <p:nvSpPr>
          <p:cNvPr id="36871" name="Line 13"/>
          <p:cNvSpPr>
            <a:spLocks noChangeShapeType="1"/>
          </p:cNvSpPr>
          <p:nvPr/>
        </p:nvSpPr>
        <p:spPr bwMode="auto">
          <a:xfrm>
            <a:off x="0" y="765175"/>
            <a:ext cx="9144000" cy="54006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6872" name="Line 14"/>
          <p:cNvSpPr>
            <a:spLocks noChangeShapeType="1"/>
          </p:cNvSpPr>
          <p:nvPr/>
        </p:nvSpPr>
        <p:spPr bwMode="auto">
          <a:xfrm flipV="1">
            <a:off x="0" y="765175"/>
            <a:ext cx="9144000" cy="54721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36873" name="Группа 58"/>
          <p:cNvGrpSpPr>
            <a:grpSpLocks/>
          </p:cNvGrpSpPr>
          <p:nvPr/>
        </p:nvGrpSpPr>
        <p:grpSpPr bwMode="auto">
          <a:xfrm>
            <a:off x="323850" y="981075"/>
            <a:ext cx="1944688" cy="1943100"/>
            <a:chOff x="194527" y="1358900"/>
            <a:chExt cx="2162829" cy="2813050"/>
          </a:xfrm>
        </p:grpSpPr>
        <p:sp>
          <p:nvSpPr>
            <p:cNvPr id="9" name="AutoShape 23"/>
            <p:cNvSpPr>
              <a:spLocks noChangeArrowheads="1"/>
            </p:cNvSpPr>
            <p:nvPr/>
          </p:nvSpPr>
          <p:spPr bwMode="auto">
            <a:xfrm>
              <a:off x="194527" y="1358900"/>
              <a:ext cx="2162829" cy="2813050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139700" dist="81320" dir="3080412" algn="ctr" rotWithShape="0">
                <a:schemeClr val="tx1">
                  <a:alpha val="50000"/>
                </a:schemeClr>
              </a:outerShdw>
            </a:effectLst>
          </p:spPr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Не наступать на остряк стрелочного перевода</a:t>
              </a:r>
            </a:p>
          </p:txBody>
        </p:sp>
        <p:pic>
          <p:nvPicPr>
            <p:cNvPr id="36876" name="Picture 25" descr="1 урезанный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01925" y="1358900"/>
              <a:ext cx="12827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7" name="Picture 21" descr="логотип_resize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8663" y="1384300"/>
              <a:ext cx="1036637" cy="163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6874" name="Picture 12" descr="ЛЕЙБЛ СТЖТ 2 Без полей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80063" y="6337300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E:\Константинова\Новые\DSCF13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top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0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ottom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34134"/>
            <a:ext cx="9144000" cy="35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z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5"/>
            <a:ext cx="31226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898989"/>
              </a:solidFill>
            </a:endParaRPr>
          </a:p>
        </p:txBody>
      </p:sp>
      <p:sp>
        <p:nvSpPr>
          <p:cNvPr id="38918" name="Номер слайда 6"/>
          <p:cNvSpPr txBox="1">
            <a:spLocks/>
          </p:cNvSpPr>
          <p:nvPr/>
        </p:nvSpPr>
        <p:spPr bwMode="auto">
          <a:xfrm>
            <a:off x="5715000" y="6356350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Проект «Железная дорога – зона повышенной  опасности»</a:t>
            </a:r>
          </a:p>
        </p:txBody>
      </p:sp>
      <p:sp>
        <p:nvSpPr>
          <p:cNvPr id="38919" name="Line 13"/>
          <p:cNvSpPr>
            <a:spLocks noChangeShapeType="1"/>
          </p:cNvSpPr>
          <p:nvPr/>
        </p:nvSpPr>
        <p:spPr bwMode="auto">
          <a:xfrm flipV="1">
            <a:off x="0" y="765175"/>
            <a:ext cx="9144000" cy="54721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8920" name="Line 14"/>
          <p:cNvSpPr>
            <a:spLocks noChangeShapeType="1"/>
          </p:cNvSpPr>
          <p:nvPr/>
        </p:nvSpPr>
        <p:spPr bwMode="auto">
          <a:xfrm>
            <a:off x="0" y="765175"/>
            <a:ext cx="9144000" cy="54006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38921" name="Группа 58"/>
          <p:cNvGrpSpPr>
            <a:grpSpLocks/>
          </p:cNvGrpSpPr>
          <p:nvPr/>
        </p:nvGrpSpPr>
        <p:grpSpPr bwMode="auto">
          <a:xfrm>
            <a:off x="323850" y="981075"/>
            <a:ext cx="1944688" cy="1943100"/>
            <a:chOff x="194527" y="1358900"/>
            <a:chExt cx="2162829" cy="2813050"/>
          </a:xfrm>
        </p:grpSpPr>
        <p:sp>
          <p:nvSpPr>
            <p:cNvPr id="9" name="AutoShape 23"/>
            <p:cNvSpPr>
              <a:spLocks noChangeArrowheads="1"/>
            </p:cNvSpPr>
            <p:nvPr/>
          </p:nvSpPr>
          <p:spPr bwMode="auto">
            <a:xfrm>
              <a:off x="194527" y="1358900"/>
              <a:ext cx="2162829" cy="2813050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139700" dist="81320" dir="3080412" algn="ctr" rotWithShape="0">
                <a:schemeClr val="tx1">
                  <a:alpha val="50000"/>
                </a:schemeClr>
              </a:outerShdw>
            </a:effectLst>
          </p:spPr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Не ходить по путям</a:t>
              </a:r>
            </a:p>
          </p:txBody>
        </p:sp>
        <p:pic>
          <p:nvPicPr>
            <p:cNvPr id="38924" name="Picture 25" descr="1 урезанный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01925" y="1358900"/>
              <a:ext cx="12827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5" name="Picture 21" descr="логотип_resize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8663" y="1384300"/>
              <a:ext cx="1036637" cy="163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8922" name="Picture 12" descr="ЛЕЙБЛ СТЖТ 2 Без полей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80063" y="6308725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5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E:\Константинова\Новые\DSCF13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top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0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ottom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34134"/>
            <a:ext cx="9144000" cy="35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z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5"/>
            <a:ext cx="31226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898989"/>
              </a:solidFill>
            </a:endParaRPr>
          </a:p>
        </p:txBody>
      </p:sp>
      <p:sp>
        <p:nvSpPr>
          <p:cNvPr id="40966" name="Номер слайда 6"/>
          <p:cNvSpPr txBox="1">
            <a:spLocks/>
          </p:cNvSpPr>
          <p:nvPr/>
        </p:nvSpPr>
        <p:spPr bwMode="auto">
          <a:xfrm>
            <a:off x="5715000" y="6356350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Проект «Железная дорога – зона повышенной  опасности»</a:t>
            </a:r>
          </a:p>
        </p:txBody>
      </p:sp>
      <p:sp>
        <p:nvSpPr>
          <p:cNvPr id="40967" name="Line 13"/>
          <p:cNvSpPr>
            <a:spLocks noChangeShapeType="1"/>
          </p:cNvSpPr>
          <p:nvPr/>
        </p:nvSpPr>
        <p:spPr bwMode="auto">
          <a:xfrm>
            <a:off x="0" y="765175"/>
            <a:ext cx="9144000" cy="54006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68" name="Line 14"/>
          <p:cNvSpPr>
            <a:spLocks noChangeShapeType="1"/>
          </p:cNvSpPr>
          <p:nvPr/>
        </p:nvSpPr>
        <p:spPr bwMode="auto">
          <a:xfrm flipV="1">
            <a:off x="0" y="765175"/>
            <a:ext cx="9144000" cy="54721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40969" name="Picture 12" descr="ЛЕЙБЛ СТЖТ 2 Без полей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063" y="6308725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0970" name="Группа 58"/>
          <p:cNvGrpSpPr>
            <a:grpSpLocks/>
          </p:cNvGrpSpPr>
          <p:nvPr/>
        </p:nvGrpSpPr>
        <p:grpSpPr bwMode="auto">
          <a:xfrm>
            <a:off x="323850" y="981075"/>
            <a:ext cx="1944688" cy="1943100"/>
            <a:chOff x="194527" y="1358900"/>
            <a:chExt cx="2162829" cy="2813050"/>
          </a:xfrm>
        </p:grpSpPr>
        <p:sp>
          <p:nvSpPr>
            <p:cNvPr id="9" name="AutoShape 23"/>
            <p:cNvSpPr>
              <a:spLocks noChangeArrowheads="1"/>
            </p:cNvSpPr>
            <p:nvPr/>
          </p:nvSpPr>
          <p:spPr bwMode="auto">
            <a:xfrm>
              <a:off x="194527" y="1358900"/>
              <a:ext cx="2162829" cy="2813050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139700" dist="81320" dir="3080412" algn="ctr" rotWithShape="0">
                <a:schemeClr val="tx1">
                  <a:alpha val="50000"/>
                </a:schemeClr>
              </a:outerShdw>
            </a:effectLst>
          </p:spPr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Не подлезать </a:t>
              </a:r>
            </a:p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под</a:t>
              </a:r>
            </a:p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 вагонами</a:t>
              </a:r>
            </a:p>
          </p:txBody>
        </p:sp>
        <p:pic>
          <p:nvPicPr>
            <p:cNvPr id="40972" name="Picture 25" descr="1 урезанный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01925" y="1358900"/>
              <a:ext cx="12827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73" name="Picture 21" descr="логотип_resize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8663" y="1384300"/>
              <a:ext cx="1036637" cy="163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 advTm="15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E:\Константинова\Новые\DSCF13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top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0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ottom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34134"/>
            <a:ext cx="9144000" cy="35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z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5"/>
            <a:ext cx="31226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898989"/>
              </a:solidFill>
            </a:endParaRPr>
          </a:p>
        </p:txBody>
      </p:sp>
      <p:sp>
        <p:nvSpPr>
          <p:cNvPr id="43014" name="Номер слайда 6"/>
          <p:cNvSpPr txBox="1">
            <a:spLocks/>
          </p:cNvSpPr>
          <p:nvPr/>
        </p:nvSpPr>
        <p:spPr bwMode="auto">
          <a:xfrm>
            <a:off x="5715000" y="6356350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Проект «Железная дорога – зона повышенной  опасности»</a:t>
            </a:r>
          </a:p>
        </p:txBody>
      </p:sp>
      <p:pic>
        <p:nvPicPr>
          <p:cNvPr id="43015" name="Picture 12" descr="ЛЕЙБЛ СТЖТ 2 Без полей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063" y="6308725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6" name="Line 13"/>
          <p:cNvSpPr>
            <a:spLocks noChangeShapeType="1"/>
          </p:cNvSpPr>
          <p:nvPr/>
        </p:nvSpPr>
        <p:spPr bwMode="auto">
          <a:xfrm flipV="1">
            <a:off x="0" y="765175"/>
            <a:ext cx="9144000" cy="54721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17" name="Line 14"/>
          <p:cNvSpPr>
            <a:spLocks noChangeShapeType="1"/>
          </p:cNvSpPr>
          <p:nvPr/>
        </p:nvSpPr>
        <p:spPr bwMode="auto">
          <a:xfrm>
            <a:off x="0" y="765175"/>
            <a:ext cx="9144000" cy="54006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43018" name="Группа 58"/>
          <p:cNvGrpSpPr>
            <a:grpSpLocks/>
          </p:cNvGrpSpPr>
          <p:nvPr/>
        </p:nvGrpSpPr>
        <p:grpSpPr bwMode="auto">
          <a:xfrm>
            <a:off x="323850" y="981075"/>
            <a:ext cx="1944688" cy="1943100"/>
            <a:chOff x="194527" y="1358900"/>
            <a:chExt cx="2162829" cy="2813050"/>
          </a:xfrm>
        </p:grpSpPr>
        <p:sp>
          <p:nvSpPr>
            <p:cNvPr id="9" name="AutoShape 23"/>
            <p:cNvSpPr>
              <a:spLocks noChangeArrowheads="1"/>
            </p:cNvSpPr>
            <p:nvPr/>
          </p:nvSpPr>
          <p:spPr bwMode="auto">
            <a:xfrm>
              <a:off x="194527" y="1358900"/>
              <a:ext cx="2162829" cy="2813050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139700" dist="81320" dir="3080412" algn="ctr" rotWithShape="0">
                <a:schemeClr val="tx1">
                  <a:alpha val="50000"/>
                </a:schemeClr>
              </a:outerShdw>
            </a:effectLst>
          </p:spPr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Не перебегать перед локомотивом</a:t>
              </a:r>
            </a:p>
          </p:txBody>
        </p:sp>
        <p:pic>
          <p:nvPicPr>
            <p:cNvPr id="43020" name="Picture 25" descr="1 урезанный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01925" y="1358900"/>
              <a:ext cx="12827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21" name="Picture 21" descr="логотип_resize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8663" y="1384300"/>
              <a:ext cx="1036637" cy="163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 advTm="1500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E:\Константинова\Новые\DSCF13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top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0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ottom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34134"/>
            <a:ext cx="9144000" cy="35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z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5"/>
            <a:ext cx="31226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5715000" y="6356350"/>
            <a:ext cx="342900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>
                <a:solidFill>
                  <a:srgbClr val="FF0000"/>
                </a:solidFill>
              </a:rPr>
              <a:t>Проект «Железная дорога – зона повышенной  опасности»</a:t>
            </a:r>
          </a:p>
        </p:txBody>
      </p:sp>
      <p:sp>
        <p:nvSpPr>
          <p:cNvPr id="45062" name="Line 12"/>
          <p:cNvSpPr>
            <a:spLocks noChangeShapeType="1"/>
          </p:cNvSpPr>
          <p:nvPr/>
        </p:nvSpPr>
        <p:spPr bwMode="auto">
          <a:xfrm>
            <a:off x="0" y="765175"/>
            <a:ext cx="9144000" cy="54006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5063" name="Line 13"/>
          <p:cNvSpPr>
            <a:spLocks noChangeShapeType="1"/>
          </p:cNvSpPr>
          <p:nvPr/>
        </p:nvSpPr>
        <p:spPr bwMode="auto">
          <a:xfrm flipV="1">
            <a:off x="0" y="765175"/>
            <a:ext cx="9144000" cy="54721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45064" name="Группа 58"/>
          <p:cNvGrpSpPr>
            <a:grpSpLocks/>
          </p:cNvGrpSpPr>
          <p:nvPr/>
        </p:nvGrpSpPr>
        <p:grpSpPr bwMode="auto">
          <a:xfrm>
            <a:off x="323850" y="981075"/>
            <a:ext cx="1944688" cy="1943100"/>
            <a:chOff x="194527" y="1358900"/>
            <a:chExt cx="2162829" cy="2813050"/>
          </a:xfrm>
        </p:grpSpPr>
        <p:sp>
          <p:nvSpPr>
            <p:cNvPr id="9" name="AutoShape 23"/>
            <p:cNvSpPr>
              <a:spLocks noChangeArrowheads="1"/>
            </p:cNvSpPr>
            <p:nvPr/>
          </p:nvSpPr>
          <p:spPr bwMode="auto">
            <a:xfrm>
              <a:off x="194527" y="1358900"/>
              <a:ext cx="2162829" cy="2813050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139700" dist="81320" dir="3080412" algn="ctr" rotWithShape="0">
                <a:schemeClr val="tx1">
                  <a:alpha val="50000"/>
                </a:schemeClr>
              </a:outerShdw>
            </a:effectLst>
          </p:spPr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b="1">
                <a:solidFill>
                  <a:srgbClr val="FF0000"/>
                </a:solidFill>
                <a:latin typeface="Times New Roman" pitchFamily="18" charset="0"/>
              </a:endParaRPr>
            </a:p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Не перелезать через </a:t>
              </a:r>
            </a:p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автосцепки вагонов</a:t>
              </a:r>
            </a:p>
          </p:txBody>
        </p:sp>
        <p:pic>
          <p:nvPicPr>
            <p:cNvPr id="45067" name="Picture 25" descr="1 урезанный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01925" y="1358900"/>
              <a:ext cx="12827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68" name="Picture 21" descr="логотип_resize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8663" y="1384300"/>
              <a:ext cx="1036637" cy="163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5065" name="Picture 11" descr="ЛЕЙБЛ СТЖТ 2 Без полей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80063" y="6308725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E:\Константинова\Новые\DSCF13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top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0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ottom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34134"/>
            <a:ext cx="9144000" cy="35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z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5"/>
            <a:ext cx="31226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898989"/>
              </a:solidFill>
            </a:endParaRPr>
          </a:p>
        </p:txBody>
      </p:sp>
      <p:sp>
        <p:nvSpPr>
          <p:cNvPr id="47110" name="Номер слайда 6"/>
          <p:cNvSpPr txBox="1">
            <a:spLocks/>
          </p:cNvSpPr>
          <p:nvPr/>
        </p:nvSpPr>
        <p:spPr bwMode="auto">
          <a:xfrm>
            <a:off x="5715000" y="6356350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Проект «Железная дорога – зона повышенной  опасности»</a:t>
            </a:r>
          </a:p>
        </p:txBody>
      </p:sp>
      <p:pic>
        <p:nvPicPr>
          <p:cNvPr id="47111" name="Picture 12" descr="ЛЕЙБЛ СТЖТ 2 Без полей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063" y="6337300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Line 13"/>
          <p:cNvSpPr>
            <a:spLocks noChangeShapeType="1"/>
          </p:cNvSpPr>
          <p:nvPr/>
        </p:nvSpPr>
        <p:spPr bwMode="auto">
          <a:xfrm flipV="1">
            <a:off x="0" y="765175"/>
            <a:ext cx="9144000" cy="54721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113" name="Line 14"/>
          <p:cNvSpPr>
            <a:spLocks noChangeShapeType="1"/>
          </p:cNvSpPr>
          <p:nvPr/>
        </p:nvSpPr>
        <p:spPr bwMode="auto">
          <a:xfrm>
            <a:off x="0" y="765175"/>
            <a:ext cx="9144000" cy="54006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47114" name="Группа 58"/>
          <p:cNvGrpSpPr>
            <a:grpSpLocks/>
          </p:cNvGrpSpPr>
          <p:nvPr/>
        </p:nvGrpSpPr>
        <p:grpSpPr bwMode="auto">
          <a:xfrm>
            <a:off x="323850" y="981075"/>
            <a:ext cx="1944688" cy="1943100"/>
            <a:chOff x="194527" y="1358900"/>
            <a:chExt cx="2162829" cy="2813050"/>
          </a:xfrm>
        </p:grpSpPr>
        <p:sp>
          <p:nvSpPr>
            <p:cNvPr id="9" name="AutoShape 23"/>
            <p:cNvSpPr>
              <a:spLocks noChangeArrowheads="1"/>
            </p:cNvSpPr>
            <p:nvPr/>
          </p:nvSpPr>
          <p:spPr bwMode="auto">
            <a:xfrm>
              <a:off x="194527" y="1358900"/>
              <a:ext cx="2162829" cy="2813050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139700" dist="81320" dir="3080412" algn="ctr" rotWithShape="0">
                <a:schemeClr val="tx1">
                  <a:alpha val="50000"/>
                </a:schemeClr>
              </a:outerShdw>
            </a:effectLst>
          </p:spPr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Убедиться в отсутствии поезда по соседнему пути</a:t>
              </a:r>
            </a:p>
          </p:txBody>
        </p:sp>
        <p:pic>
          <p:nvPicPr>
            <p:cNvPr id="47116" name="Picture 25" descr="1 урезанный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01925" y="1358900"/>
              <a:ext cx="12827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7" name="Picture 21" descr="логотип_resize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8663" y="1384300"/>
              <a:ext cx="1036637" cy="163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E:\Константинова\Новые\DSCF13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top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0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bottom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34134"/>
            <a:ext cx="9144000" cy="357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rz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5"/>
            <a:ext cx="312261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898989"/>
              </a:solidFill>
            </a:endParaRPr>
          </a:p>
        </p:txBody>
      </p:sp>
      <p:sp>
        <p:nvSpPr>
          <p:cNvPr id="49158" name="Номер слайда 6"/>
          <p:cNvSpPr txBox="1">
            <a:spLocks/>
          </p:cNvSpPr>
          <p:nvPr/>
        </p:nvSpPr>
        <p:spPr bwMode="auto">
          <a:xfrm>
            <a:off x="5715000" y="6356350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Проект «Железная дорога – зона повышенной  опасности»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 rot="16200000" flipH="1">
            <a:off x="3214688" y="1857375"/>
            <a:ext cx="2214562" cy="71438"/>
          </a:xfrm>
          <a:prstGeom prst="straightConnector1">
            <a:avLst/>
          </a:prstGeom>
          <a:ln w="825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60" name="TextBox 10"/>
          <p:cNvSpPr txBox="1">
            <a:spLocks noChangeArrowheads="1"/>
          </p:cNvSpPr>
          <p:nvPr/>
        </p:nvSpPr>
        <p:spPr bwMode="auto">
          <a:xfrm>
            <a:off x="4500563" y="928688"/>
            <a:ext cx="3000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FF0000"/>
                </a:solidFill>
                <a:latin typeface="Calibri" pitchFamily="34" charset="0"/>
              </a:rPr>
              <a:t>Не менее 2 м</a:t>
            </a:r>
          </a:p>
        </p:txBody>
      </p:sp>
      <p:grpSp>
        <p:nvGrpSpPr>
          <p:cNvPr id="49161" name="Группа 58"/>
          <p:cNvGrpSpPr>
            <a:grpSpLocks/>
          </p:cNvGrpSpPr>
          <p:nvPr/>
        </p:nvGrpSpPr>
        <p:grpSpPr bwMode="auto">
          <a:xfrm>
            <a:off x="323850" y="981075"/>
            <a:ext cx="1944688" cy="1943100"/>
            <a:chOff x="194527" y="1358900"/>
            <a:chExt cx="2162829" cy="2813050"/>
          </a:xfrm>
        </p:grpSpPr>
        <p:sp>
          <p:nvSpPr>
            <p:cNvPr id="9" name="AutoShape 23"/>
            <p:cNvSpPr>
              <a:spLocks noChangeArrowheads="1"/>
            </p:cNvSpPr>
            <p:nvPr/>
          </p:nvSpPr>
          <p:spPr bwMode="auto">
            <a:xfrm>
              <a:off x="194527" y="1358900"/>
              <a:ext cx="2162829" cy="2813050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139700" dist="81320" dir="3080412" algn="ctr" rotWithShape="0">
                <a:schemeClr val="tx1">
                  <a:alpha val="50000"/>
                </a:schemeClr>
              </a:outerShdw>
            </a:effectLst>
          </p:spPr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ru-RU" b="1">
                  <a:solidFill>
                    <a:srgbClr val="FF0000"/>
                  </a:solidFill>
                  <a:latin typeface="Times New Roman" pitchFamily="18" charset="0"/>
                </a:rPr>
                <a:t>Не перелезать через локомотивы и вагоны</a:t>
              </a:r>
            </a:p>
          </p:txBody>
        </p:sp>
        <p:pic>
          <p:nvPicPr>
            <p:cNvPr id="49165" name="Picture 25" descr="1 урезанный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01925" y="1358900"/>
              <a:ext cx="12827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66" name="Picture 21" descr="логотип_resize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8663" y="1384300"/>
              <a:ext cx="1036637" cy="163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9162" name="Picture 14" descr="ЛЕЙБЛ СТЖТ 2 Без полей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28050" y="5589588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3" name="Picture 8" descr="ЛЕЙБЛ СТЖТ 2 Без полей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51500" y="6308725"/>
            <a:ext cx="46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91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333</Words>
  <Application>Microsoft Office PowerPoint</Application>
  <PresentationFormat>Экран (4:3)</PresentationFormat>
  <Paragraphs>75</Paragraphs>
  <Slides>23</Slides>
  <Notes>21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ЖЕЛЕЗНАЯ  ДОРОГА – ЗОНА  ПОВЫШЕННОЙ  ОПАСНОСТИ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ЖЕЛЕЗНАЯ  ДОРОГА – ЗОНА  ПОВЫШЕННОЙ  ОПАСНОСТИ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ЖЕЛЕЗНАЯ  ДОРОГА – ЗОНА  ПОВЫШЕННОЙ  ОПАСНОСТИ</dc:title>
  <dc:creator>Дмитрий</dc:creator>
  <cp:lastModifiedBy>Your User Name</cp:lastModifiedBy>
  <cp:revision>53</cp:revision>
  <dcterms:created xsi:type="dcterms:W3CDTF">2012-08-30T20:16:56Z</dcterms:created>
  <dcterms:modified xsi:type="dcterms:W3CDTF">2015-12-31T05:48:08Z</dcterms:modified>
</cp:coreProperties>
</file>